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99"/>
  </p:notesMasterIdLst>
  <p:handoutMasterIdLst>
    <p:handoutMasterId r:id="rId100"/>
  </p:handoutMasterIdLst>
  <p:sldIdLst>
    <p:sldId id="298" r:id="rId2"/>
    <p:sldId id="258" r:id="rId3"/>
    <p:sldId id="301" r:id="rId4"/>
    <p:sldId id="356" r:id="rId5"/>
    <p:sldId id="357" r:id="rId6"/>
    <p:sldId id="359" r:id="rId7"/>
    <p:sldId id="360" r:id="rId8"/>
    <p:sldId id="304" r:id="rId9"/>
    <p:sldId id="305" r:id="rId10"/>
    <p:sldId id="306" r:id="rId11"/>
    <p:sldId id="307" r:id="rId12"/>
    <p:sldId id="295" r:id="rId13"/>
    <p:sldId id="308" r:id="rId14"/>
    <p:sldId id="309" r:id="rId15"/>
    <p:sldId id="310" r:id="rId16"/>
    <p:sldId id="311" r:id="rId17"/>
    <p:sldId id="37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02" r:id="rId33"/>
    <p:sldId id="297" r:id="rId34"/>
    <p:sldId id="370" r:id="rId35"/>
    <p:sldId id="328" r:id="rId36"/>
    <p:sldId id="368" r:id="rId37"/>
    <p:sldId id="256" r:id="rId38"/>
    <p:sldId id="257" r:id="rId39"/>
    <p:sldId id="329" r:id="rId40"/>
    <p:sldId id="259" r:id="rId41"/>
    <p:sldId id="260" r:id="rId42"/>
    <p:sldId id="292" r:id="rId43"/>
    <p:sldId id="330" r:id="rId44"/>
    <p:sldId id="367" r:id="rId45"/>
    <p:sldId id="331" r:id="rId46"/>
    <p:sldId id="332" r:id="rId47"/>
    <p:sldId id="366" r:id="rId48"/>
    <p:sldId id="262" r:id="rId49"/>
    <p:sldId id="263" r:id="rId50"/>
    <p:sldId id="264" r:id="rId51"/>
    <p:sldId id="265" r:id="rId52"/>
    <p:sldId id="266" r:id="rId53"/>
    <p:sldId id="267" r:id="rId54"/>
    <p:sldId id="269" r:id="rId55"/>
    <p:sldId id="271" r:id="rId56"/>
    <p:sldId id="273" r:id="rId57"/>
    <p:sldId id="275" r:id="rId58"/>
    <p:sldId id="277" r:id="rId59"/>
    <p:sldId id="279" r:id="rId60"/>
    <p:sldId id="280" r:id="rId61"/>
    <p:sldId id="281" r:id="rId62"/>
    <p:sldId id="333" r:id="rId63"/>
    <p:sldId id="334" r:id="rId64"/>
    <p:sldId id="284" r:id="rId65"/>
    <p:sldId id="365" r:id="rId66"/>
    <p:sldId id="364" r:id="rId67"/>
    <p:sldId id="335" r:id="rId68"/>
    <p:sldId id="363" r:id="rId69"/>
    <p:sldId id="337" r:id="rId70"/>
    <p:sldId id="336" r:id="rId71"/>
    <p:sldId id="285" r:id="rId72"/>
    <p:sldId id="338" r:id="rId73"/>
    <p:sldId id="339" r:id="rId74"/>
    <p:sldId id="340" r:id="rId75"/>
    <p:sldId id="343" r:id="rId76"/>
    <p:sldId id="341" r:id="rId77"/>
    <p:sldId id="342" r:id="rId78"/>
    <p:sldId id="344" r:id="rId79"/>
    <p:sldId id="287" r:id="rId80"/>
    <p:sldId id="282" r:id="rId81"/>
    <p:sldId id="345" r:id="rId82"/>
    <p:sldId id="283" r:id="rId83"/>
    <p:sldId id="288" r:id="rId84"/>
    <p:sldId id="346" r:id="rId85"/>
    <p:sldId id="299" r:id="rId86"/>
    <p:sldId id="362" r:id="rId87"/>
    <p:sldId id="348" r:id="rId88"/>
    <p:sldId id="349" r:id="rId89"/>
    <p:sldId id="350" r:id="rId90"/>
    <p:sldId id="351" r:id="rId91"/>
    <p:sldId id="352" r:id="rId92"/>
    <p:sldId id="353" r:id="rId93"/>
    <p:sldId id="354" r:id="rId94"/>
    <p:sldId id="291" r:id="rId95"/>
    <p:sldId id="347" r:id="rId96"/>
    <p:sldId id="361" r:id="rId97"/>
    <p:sldId id="355" r:id="rId9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cobedo, Gabriela" initials="EG" lastIdx="1" clrIdx="0">
    <p:extLst>
      <p:ext uri="{19B8F6BF-5375-455C-9EA6-DF929625EA0E}">
        <p15:presenceInfo xmlns:p15="http://schemas.microsoft.com/office/powerpoint/2012/main" userId="S-1-5-21-1789708090-551246311-307057561-2279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9E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94660"/>
  </p:normalViewPr>
  <p:slideViewPr>
    <p:cSldViewPr>
      <p:cViewPr varScale="1">
        <p:scale>
          <a:sx n="105" d="100"/>
          <a:sy n="105" d="100"/>
        </p:scale>
        <p:origin x="1608" y="144"/>
      </p:cViewPr>
      <p:guideLst>
        <p:guide orient="horz" pos="2160"/>
        <p:guide pos="288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BBA5E8A-38BF-40EC-991D-2AF4B05D44CE}" type="datetimeFigureOut">
              <a:rPr lang="en-US" smtClean="0"/>
              <a:t>4/11/2019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E9DB4B7-58FE-4670-AB9C-7AB695B98E15}" type="slidenum">
              <a:rPr lang="en-US" smtClean="0"/>
              <a:t>‹#›</a:t>
            </a:fld>
            <a:endParaRPr lang="en-US"/>
          </a:p>
        </p:txBody>
      </p:sp>
    </p:spTree>
    <p:extLst>
      <p:ext uri="{BB962C8B-B14F-4D97-AF65-F5344CB8AC3E}">
        <p14:creationId xmlns:p14="http://schemas.microsoft.com/office/powerpoint/2010/main" val="3542698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74B53DE-8F49-4E58-8122-FE792EC3ED3C}" type="datetimeFigureOut">
              <a:rPr lang="en-US" smtClean="0"/>
              <a:t>4/11/2019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2FECDA0-F8EF-4144-8682-64E669895FF8}" type="slidenum">
              <a:rPr lang="en-US" smtClean="0"/>
              <a:t>‹#›</a:t>
            </a:fld>
            <a:endParaRPr lang="en-US"/>
          </a:p>
        </p:txBody>
      </p:sp>
    </p:spTree>
    <p:extLst>
      <p:ext uri="{BB962C8B-B14F-4D97-AF65-F5344CB8AC3E}">
        <p14:creationId xmlns:p14="http://schemas.microsoft.com/office/powerpoint/2010/main" val="323921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ECDA0-F8EF-4144-8682-64E669895FF8}" type="slidenum">
              <a:rPr lang="en-US" smtClean="0"/>
              <a:t>1</a:t>
            </a:fld>
            <a:endParaRPr lang="en-US"/>
          </a:p>
        </p:txBody>
      </p:sp>
    </p:spTree>
    <p:extLst>
      <p:ext uri="{BB962C8B-B14F-4D97-AF65-F5344CB8AC3E}">
        <p14:creationId xmlns:p14="http://schemas.microsoft.com/office/powerpoint/2010/main" val="160774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in the Medical Science Academy have stated these to be the top 3 benefits to being a member of the Medical Science Academy.</a:t>
            </a:r>
          </a:p>
          <a:p>
            <a:r>
              <a:rPr lang="en-US" dirty="0"/>
              <a:t>Students take General Medical science classes as Freshman and Sophomores and then can choose the Research Pathway or the Clinical Pathway in their Junior year.</a:t>
            </a:r>
          </a:p>
          <a:p>
            <a:endParaRPr lang="en-US" dirty="0"/>
          </a:p>
          <a:p>
            <a:r>
              <a:rPr lang="en-US" dirty="0"/>
              <a:t>________________________________________</a:t>
            </a:r>
          </a:p>
          <a:p>
            <a:r>
              <a:rPr lang="en-US" dirty="0"/>
              <a:t>1. Complete 5 Medical Science credits in a coherent sequence inclusive of Medical Terminology and Anatomy and Physiology as identified by the Medical Sciences Academy pathways on the campus.</a:t>
            </a:r>
            <a:br>
              <a:rPr lang="en-US" dirty="0"/>
            </a:br>
            <a:r>
              <a:rPr lang="en-US" dirty="0"/>
              <a:t>2. Must be enrolled in </a:t>
            </a:r>
            <a:r>
              <a:rPr lang="en-US" dirty="0" err="1"/>
              <a:t>preAP</a:t>
            </a:r>
            <a:r>
              <a:rPr lang="en-US" dirty="0"/>
              <a:t>, AP, Honors or Dual Credit science all 4 years inclusive of Biology, Chemistry and Physics at the campus.</a:t>
            </a:r>
            <a:br>
              <a:rPr lang="en-US" dirty="0"/>
            </a:br>
            <a:r>
              <a:rPr lang="en-US" dirty="0"/>
              <a:t>3. Take and pass all appropriate course certifications.</a:t>
            </a:r>
            <a:br>
              <a:rPr lang="en-US" dirty="0"/>
            </a:br>
            <a:r>
              <a:rPr lang="en-US" dirty="0"/>
              <a:t>4. Participate in 4 pre-approved Medical Science activities annually.</a:t>
            </a:r>
            <a:br>
              <a:rPr lang="en-US" dirty="0"/>
            </a:br>
            <a:r>
              <a:rPr lang="en-US" dirty="0"/>
              <a:t>5. Complete 100 hours of community service while enrolled in the Academy.</a:t>
            </a:r>
          </a:p>
        </p:txBody>
      </p:sp>
      <p:sp>
        <p:nvSpPr>
          <p:cNvPr id="4" name="Slide Number Placeholder 3"/>
          <p:cNvSpPr>
            <a:spLocks noGrp="1"/>
          </p:cNvSpPr>
          <p:nvPr>
            <p:ph type="sldNum" sz="quarter" idx="10"/>
          </p:nvPr>
        </p:nvSpPr>
        <p:spPr/>
        <p:txBody>
          <a:bodyPr/>
          <a:lstStyle/>
          <a:p>
            <a:fld id="{698CCA4C-DCC5-4EFB-ADA9-7041FCD9118E}" type="slidenum">
              <a:rPr lang="en-US" smtClean="0"/>
              <a:t>54</a:t>
            </a:fld>
            <a:endParaRPr lang="en-US"/>
          </a:p>
        </p:txBody>
      </p:sp>
    </p:spTree>
    <p:extLst>
      <p:ext uri="{BB962C8B-B14F-4D97-AF65-F5344CB8AC3E}">
        <p14:creationId xmlns:p14="http://schemas.microsoft.com/office/powerpoint/2010/main" val="872201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a:t>
            </a:r>
            <a:r>
              <a:rPr lang="en-US" baseline="0" dirty="0"/>
              <a:t> have stated these to be the top 3 benefits to being a Global Studies Student.</a:t>
            </a:r>
          </a:p>
          <a:p>
            <a:r>
              <a:rPr lang="en-US" baseline="0" dirty="0"/>
              <a:t>Students in the Global Studies Academy take 4 years of language, 4 years of English, and 4 years of Social Studies (including AP Human Geography, Global business, and the Academy Capstone course)</a:t>
            </a:r>
            <a:endParaRPr lang="en-US" dirty="0"/>
          </a:p>
          <a:p>
            <a:endParaRPr lang="en-US" dirty="0"/>
          </a:p>
          <a:p>
            <a:r>
              <a:rPr lang="en-US" dirty="0"/>
              <a:t>_________________________________</a:t>
            </a:r>
          </a:p>
          <a:p>
            <a:r>
              <a:rPr lang="en-US" dirty="0"/>
              <a:t>Required track: Levels I-IV</a:t>
            </a:r>
            <a:r>
              <a:rPr lang="en-US" baseline="0" dirty="0"/>
              <a:t> of a language (start freshman year and continue until you complete level IV; </a:t>
            </a:r>
            <a:r>
              <a:rPr lang="en-US" baseline="0" dirty="0" err="1"/>
              <a:t>Cohorted</a:t>
            </a:r>
            <a:r>
              <a:rPr lang="en-US" baseline="0" dirty="0"/>
              <a:t> in </a:t>
            </a:r>
            <a:r>
              <a:rPr lang="en-US" baseline="0" dirty="0" err="1"/>
              <a:t>PreAP</a:t>
            </a:r>
            <a:r>
              <a:rPr lang="en-US" baseline="0" dirty="0"/>
              <a:t> ELA I-III, required ELA IV AP or Dual Credit, co-</a:t>
            </a:r>
            <a:r>
              <a:rPr lang="en-US" baseline="0" dirty="0" err="1"/>
              <a:t>horted</a:t>
            </a:r>
            <a:r>
              <a:rPr lang="en-US" baseline="0" dirty="0"/>
              <a:t> in World Geo </a:t>
            </a:r>
            <a:r>
              <a:rPr lang="en-US" baseline="0" dirty="0" err="1"/>
              <a:t>PreAP</a:t>
            </a:r>
            <a:r>
              <a:rPr lang="en-US" baseline="0" dirty="0"/>
              <a:t> and AP Human Geography; 5 total credits of Social Studies; Global Business; Senior year capstone</a:t>
            </a:r>
          </a:p>
          <a:p>
            <a:endParaRPr lang="en-US" dirty="0"/>
          </a:p>
          <a:p>
            <a:r>
              <a:rPr lang="en-US" dirty="0"/>
              <a:t>Partnerships</a:t>
            </a:r>
            <a:r>
              <a:rPr lang="en-US" baseline="0" dirty="0"/>
              <a:t> with World Affairs Council of Houston, </a:t>
            </a:r>
            <a:r>
              <a:rPr lang="en-US" baseline="0" dirty="0" err="1"/>
              <a:t>FBISD</a:t>
            </a:r>
            <a:r>
              <a:rPr lang="en-US" baseline="0" dirty="0"/>
              <a:t> Extended Day, </a:t>
            </a:r>
            <a:r>
              <a:rPr lang="en-US" baseline="0" dirty="0" err="1"/>
              <a:t>EF</a:t>
            </a:r>
            <a:r>
              <a:rPr lang="en-US" baseline="0" dirty="0"/>
              <a:t> (travel); learn multiple languages, events are Global Issues Summit (student led summit each year); World business, Model UN; Student Lock-in; mentor program, Diplomat in Residence; Travel abroad (scholarship available); senior year capstone </a:t>
            </a:r>
            <a:r>
              <a:rPr lang="en-US" baseline="0" dirty="0" err="1"/>
              <a:t>corse</a:t>
            </a:r>
            <a:r>
              <a:rPr lang="en-US" baseline="0" dirty="0"/>
              <a:t>; tons of group volunteering events</a:t>
            </a:r>
            <a:endParaRPr lang="en-US" dirty="0"/>
          </a:p>
        </p:txBody>
      </p:sp>
      <p:sp>
        <p:nvSpPr>
          <p:cNvPr id="4" name="Slide Number Placeholder 3"/>
          <p:cNvSpPr>
            <a:spLocks noGrp="1"/>
          </p:cNvSpPr>
          <p:nvPr>
            <p:ph type="sldNum" sz="quarter" idx="10"/>
          </p:nvPr>
        </p:nvSpPr>
        <p:spPr/>
        <p:txBody>
          <a:bodyPr/>
          <a:lstStyle/>
          <a:p>
            <a:fld id="{698CCA4C-DCC5-4EFB-ADA9-7041FCD9118E}" type="slidenum">
              <a:rPr lang="en-US" smtClean="0"/>
              <a:t>55</a:t>
            </a:fld>
            <a:endParaRPr lang="en-US"/>
          </a:p>
        </p:txBody>
      </p:sp>
    </p:spTree>
    <p:extLst>
      <p:ext uri="{BB962C8B-B14F-4D97-AF65-F5344CB8AC3E}">
        <p14:creationId xmlns:p14="http://schemas.microsoft.com/office/powerpoint/2010/main" val="2486042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top 3 benefits</a:t>
            </a:r>
            <a:r>
              <a:rPr lang="en-US" baseline="0" dirty="0"/>
              <a:t> for the international business and marketing academy as told to us by their current students.</a:t>
            </a:r>
          </a:p>
          <a:p>
            <a:endParaRPr lang="en-US" baseline="0" dirty="0"/>
          </a:p>
          <a:p>
            <a:r>
              <a:rPr lang="en-US" baseline="0" dirty="0"/>
              <a:t>Students take business classes all four years, earning a total of 5 credits in business. </a:t>
            </a:r>
          </a:p>
          <a:p>
            <a:endParaRPr lang="en-US" baseline="0" dirty="0"/>
          </a:p>
          <a:p>
            <a:r>
              <a:rPr lang="en-US" baseline="0" dirty="0"/>
              <a:t>_________________</a:t>
            </a:r>
            <a:endParaRPr lang="en-US" dirty="0"/>
          </a:p>
          <a:p>
            <a:endParaRPr lang="en-US" dirty="0"/>
          </a:p>
          <a:p>
            <a:r>
              <a:rPr lang="en-US" dirty="0"/>
              <a:t>Required track: 5 business credits. Currently </a:t>
            </a:r>
            <a:r>
              <a:rPr lang="en-US" dirty="0" err="1"/>
              <a:t>PBMF</a:t>
            </a:r>
            <a:r>
              <a:rPr lang="en-US" baseline="0" dirty="0"/>
              <a:t> (9</a:t>
            </a:r>
            <a:r>
              <a:rPr lang="en-US" baseline="30000" dirty="0"/>
              <a:t>th</a:t>
            </a:r>
            <a:r>
              <a:rPr lang="en-US" baseline="0" dirty="0"/>
              <a:t>), BIM (10</a:t>
            </a:r>
            <a:r>
              <a:rPr lang="en-US" baseline="30000" dirty="0"/>
              <a:t>th</a:t>
            </a:r>
            <a:r>
              <a:rPr lang="en-US" baseline="0" dirty="0"/>
              <a:t>), Accounting (11</a:t>
            </a:r>
            <a:r>
              <a:rPr lang="en-US" baseline="30000" dirty="0"/>
              <a:t>th</a:t>
            </a:r>
            <a:r>
              <a:rPr lang="en-US" baseline="0" dirty="0"/>
              <a:t>), Global Business/Advertising (11</a:t>
            </a:r>
            <a:r>
              <a:rPr lang="en-US" baseline="30000" dirty="0"/>
              <a:t>th</a:t>
            </a:r>
            <a:r>
              <a:rPr lang="en-US" baseline="0" dirty="0"/>
              <a:t>), Business management OR Business law OR entrepreneurship OR practicum (12</a:t>
            </a:r>
            <a:r>
              <a:rPr lang="en-US" baseline="30000" dirty="0"/>
              <a:t>th</a:t>
            </a:r>
            <a:r>
              <a:rPr lang="en-US" baseline="0" dirty="0"/>
              <a:t> grade); course industry certifications required</a:t>
            </a:r>
            <a:endParaRPr lang="en-US" dirty="0"/>
          </a:p>
          <a:p>
            <a:r>
              <a:rPr lang="en-US" dirty="0"/>
              <a:t>Activities </a:t>
            </a:r>
            <a:r>
              <a:rPr lang="en-US" dirty="0" err="1"/>
              <a:t>IBMA</a:t>
            </a:r>
            <a:r>
              <a:rPr lang="en-US" dirty="0"/>
              <a:t> does:</a:t>
            </a:r>
          </a:p>
          <a:p>
            <a:r>
              <a:rPr lang="en-US" dirty="0"/>
              <a:t>Rockets Marketing</a:t>
            </a:r>
            <a:r>
              <a:rPr lang="en-US" baseline="0" dirty="0"/>
              <a:t> and Handouts; </a:t>
            </a:r>
            <a:r>
              <a:rPr lang="en-US" baseline="0" dirty="0" err="1"/>
              <a:t>DECA</a:t>
            </a:r>
            <a:r>
              <a:rPr lang="en-US" baseline="0" dirty="0"/>
              <a:t> competitions; </a:t>
            </a:r>
            <a:r>
              <a:rPr lang="en-US" baseline="0" dirty="0" err="1"/>
              <a:t>HCC</a:t>
            </a:r>
            <a:r>
              <a:rPr lang="en-US" baseline="0" dirty="0"/>
              <a:t> Teen Entrepreneur Summit; U of H </a:t>
            </a:r>
            <a:r>
              <a:rPr lang="en-US" baseline="0" dirty="0" err="1"/>
              <a:t>Wolffest</a:t>
            </a:r>
            <a:r>
              <a:rPr lang="en-US" baseline="0" dirty="0"/>
              <a:t>; Group Volunteer at Houston </a:t>
            </a:r>
            <a:r>
              <a:rPr lang="en-US" baseline="0" dirty="0" err="1"/>
              <a:t>Foodbank</a:t>
            </a:r>
            <a:r>
              <a:rPr lang="en-US" baseline="0" dirty="0"/>
              <a:t>, Buddy Walk, and other local events; college visits to school of business; guest speakers</a:t>
            </a:r>
            <a:endParaRPr lang="en-US" dirty="0"/>
          </a:p>
        </p:txBody>
      </p:sp>
      <p:sp>
        <p:nvSpPr>
          <p:cNvPr id="4" name="Slide Number Placeholder 3"/>
          <p:cNvSpPr>
            <a:spLocks noGrp="1"/>
          </p:cNvSpPr>
          <p:nvPr>
            <p:ph type="sldNum" sz="quarter" idx="10"/>
          </p:nvPr>
        </p:nvSpPr>
        <p:spPr/>
        <p:txBody>
          <a:bodyPr/>
          <a:lstStyle/>
          <a:p>
            <a:fld id="{698CCA4C-DCC5-4EFB-ADA9-7041FCD9118E}" type="slidenum">
              <a:rPr lang="en-US" smtClean="0"/>
              <a:t>56</a:t>
            </a:fld>
            <a:endParaRPr lang="en-US"/>
          </a:p>
        </p:txBody>
      </p:sp>
    </p:spTree>
    <p:extLst>
      <p:ext uri="{BB962C8B-B14F-4D97-AF65-F5344CB8AC3E}">
        <p14:creationId xmlns:p14="http://schemas.microsoft.com/office/powerpoint/2010/main" val="3504595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 3 benefits for being a</a:t>
            </a:r>
            <a:r>
              <a:rPr lang="en-US" baseline="0" dirty="0"/>
              <a:t> student in the Engineering Academy are above.</a:t>
            </a:r>
          </a:p>
          <a:p>
            <a:endParaRPr lang="en-US" baseline="0" dirty="0"/>
          </a:p>
          <a:p>
            <a:r>
              <a:rPr lang="en-US" baseline="0" dirty="0"/>
              <a:t>Students take four Engineering Courses through Project Lead the Way ending with a capstone engineering course.</a:t>
            </a:r>
            <a:endParaRPr lang="en-US" dirty="0"/>
          </a:p>
          <a:p>
            <a:endParaRPr lang="en-US" dirty="0"/>
          </a:p>
          <a:p>
            <a:endParaRPr lang="en-US" dirty="0"/>
          </a:p>
          <a:p>
            <a:r>
              <a:rPr lang="en-US" dirty="0"/>
              <a:t>Required Track: Introduction</a:t>
            </a:r>
            <a:r>
              <a:rPr lang="en-US" baseline="0" dirty="0"/>
              <a:t> to Engineering, Principles of Engineering, Civil Engineering and Architecture, Engineering Capstone </a:t>
            </a:r>
          </a:p>
          <a:p>
            <a:r>
              <a:rPr lang="en-US" dirty="0"/>
              <a:t>Partnerships with Texas Instruments,</a:t>
            </a:r>
            <a:r>
              <a:rPr lang="en-US" baseline="0" dirty="0"/>
              <a:t> Lockheed Martin, Fluor, Alcon, BP, </a:t>
            </a:r>
            <a:r>
              <a:rPr lang="en-US" baseline="0" dirty="0" err="1"/>
              <a:t>Systel</a:t>
            </a:r>
            <a:r>
              <a:rPr lang="en-US" baseline="0" dirty="0"/>
              <a:t>, Inc., Vertical Automation, University of Houston, Rice, Baylor College of Medicine, City of Missouri City, and City of Sugar Land to provide internships, field trips, guest speakers, and other enrichment activities.</a:t>
            </a:r>
          </a:p>
          <a:p>
            <a:r>
              <a:rPr lang="en-US" baseline="0" dirty="0"/>
              <a:t>Students have the opportunity to participate in the Technology Student Association, Robotics Club, and Engineering Academy Officers organizations, as well as all of the other clubs and organizations at Elkins High School.</a:t>
            </a:r>
            <a:endParaRPr lang="en-US" dirty="0"/>
          </a:p>
        </p:txBody>
      </p:sp>
      <p:sp>
        <p:nvSpPr>
          <p:cNvPr id="4" name="Slide Number Placeholder 3"/>
          <p:cNvSpPr>
            <a:spLocks noGrp="1"/>
          </p:cNvSpPr>
          <p:nvPr>
            <p:ph type="sldNum" sz="quarter" idx="10"/>
          </p:nvPr>
        </p:nvSpPr>
        <p:spPr/>
        <p:txBody>
          <a:bodyPr/>
          <a:lstStyle/>
          <a:p>
            <a:fld id="{698CCA4C-DCC5-4EFB-ADA9-7041FCD9118E}" type="slidenum">
              <a:rPr lang="en-US" smtClean="0"/>
              <a:t>57</a:t>
            </a:fld>
            <a:endParaRPr lang="en-US"/>
          </a:p>
        </p:txBody>
      </p:sp>
    </p:spTree>
    <p:extLst>
      <p:ext uri="{BB962C8B-B14F-4D97-AF65-F5344CB8AC3E}">
        <p14:creationId xmlns:p14="http://schemas.microsoft.com/office/powerpoint/2010/main" val="3203489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students in the Math and Science Academy have stated these to be the top 3 benefits to being in an academy.</a:t>
            </a:r>
          </a:p>
          <a:p>
            <a:endParaRPr lang="en-US" baseline="0" dirty="0"/>
          </a:p>
          <a:p>
            <a:r>
              <a:rPr lang="en-US" baseline="0" dirty="0"/>
              <a:t>Students are required to have 11 credits in math and science in a combination of 5 math and 6 science credits or 6 math and 5 science credits. </a:t>
            </a:r>
          </a:p>
          <a:p>
            <a:endParaRPr lang="en-US" baseline="0" dirty="0"/>
          </a:p>
          <a:p>
            <a:r>
              <a:rPr lang="en-US" baseline="0" dirty="0"/>
              <a:t>__________________________________</a:t>
            </a:r>
            <a:endParaRPr lang="en-US" dirty="0"/>
          </a:p>
          <a:p>
            <a:endParaRPr lang="en-US" dirty="0"/>
          </a:p>
          <a:p>
            <a:r>
              <a:rPr lang="en-US" dirty="0"/>
              <a:t>Required Track: Students are required</a:t>
            </a:r>
            <a:r>
              <a:rPr lang="en-US" baseline="0" dirty="0"/>
              <a:t> to complete 11 math and science credits in a combination of 5 math/6 science or 6 math/5 science. Students will have the opportunity to take courses beyond the AP level in Biology, Chemistry, Physics, Math, and Computer Science.</a:t>
            </a:r>
          </a:p>
          <a:p>
            <a:pPr defTabSz="931774">
              <a:defRPr/>
            </a:pPr>
            <a:r>
              <a:rPr lang="en-US" dirty="0"/>
              <a:t>Partnerships with Rice, University of Houston, Baylor College of Medicine, University of Texas at Austin, Texas</a:t>
            </a:r>
            <a:r>
              <a:rPr lang="en-US" baseline="0" dirty="0"/>
              <a:t> A&amp;M, Shell, NASA, and Showtime, to provide internships, field trips, guest speakers, and other enrichment activities.</a:t>
            </a:r>
          </a:p>
          <a:p>
            <a:pPr defTabSz="931774">
              <a:defRPr/>
            </a:pPr>
            <a:r>
              <a:rPr lang="en-US" baseline="0" dirty="0"/>
              <a:t>Students have the opportunity to participate in the National Science Bowl, Mu Alpha Theta, UIL Academics, Academic Decathlon, Science National Honor Society, and Physics Bowl, as well as all of the other clubs and organizations at Dulles High School.</a:t>
            </a:r>
            <a:endParaRPr lang="en-US" dirty="0"/>
          </a:p>
          <a:p>
            <a:pPr defTabSz="931774">
              <a:defRPr/>
            </a:pPr>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698CCA4C-DCC5-4EFB-ADA9-7041FCD9118E}" type="slidenum">
              <a:rPr lang="en-US" smtClean="0"/>
              <a:t>58</a:t>
            </a:fld>
            <a:endParaRPr lang="en-US"/>
          </a:p>
        </p:txBody>
      </p:sp>
    </p:spTree>
    <p:extLst>
      <p:ext uri="{BB962C8B-B14F-4D97-AF65-F5344CB8AC3E}">
        <p14:creationId xmlns:p14="http://schemas.microsoft.com/office/powerpoint/2010/main" val="3700969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ECDA0-F8EF-4144-8682-64E669895FF8}" type="slidenum">
              <a:rPr lang="en-US" smtClean="0"/>
              <a:t>78</a:t>
            </a:fld>
            <a:endParaRPr lang="en-US"/>
          </a:p>
        </p:txBody>
      </p:sp>
    </p:spTree>
    <p:extLst>
      <p:ext uri="{BB962C8B-B14F-4D97-AF65-F5344CB8AC3E}">
        <p14:creationId xmlns:p14="http://schemas.microsoft.com/office/powerpoint/2010/main" val="699466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ECDA0-F8EF-4144-8682-64E669895FF8}" type="slidenum">
              <a:rPr lang="en-US" smtClean="0"/>
              <a:t>3</a:t>
            </a:fld>
            <a:endParaRPr lang="en-US"/>
          </a:p>
        </p:txBody>
      </p:sp>
    </p:spTree>
    <p:extLst>
      <p:ext uri="{BB962C8B-B14F-4D97-AF65-F5344CB8AC3E}">
        <p14:creationId xmlns:p14="http://schemas.microsoft.com/office/powerpoint/2010/main" val="1313255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ECDA0-F8EF-4144-8682-64E669895FF8}" type="slidenum">
              <a:rPr lang="en-US" smtClean="0"/>
              <a:t>33</a:t>
            </a:fld>
            <a:endParaRPr lang="en-US"/>
          </a:p>
        </p:txBody>
      </p:sp>
    </p:spTree>
    <p:extLst>
      <p:ext uri="{BB962C8B-B14F-4D97-AF65-F5344CB8AC3E}">
        <p14:creationId xmlns:p14="http://schemas.microsoft.com/office/powerpoint/2010/main" val="4240730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currently have six academies at 4 different high schools. They are the</a:t>
            </a:r>
            <a:r>
              <a:rPr lang="en-US" baseline="0" dirty="0"/>
              <a:t> Digital Media Academy and the Medical Science Academy at Hightower High School, the Global Studies Academy and the International Business &amp; Marketing Academy at Travis High School. The Engineering Academy at Elkins High School. And the Math and Science Academy at Dulles High School. As 8</a:t>
            </a:r>
            <a:r>
              <a:rPr lang="en-US" baseline="30000" dirty="0"/>
              <a:t>th</a:t>
            </a:r>
            <a:r>
              <a:rPr lang="en-US" baseline="0" dirty="0"/>
              <a:t> graders, you will have the opportunity to apply to any, and/or all, of the academies listed here. </a:t>
            </a:r>
            <a:endParaRPr lang="en-US" dirty="0"/>
          </a:p>
        </p:txBody>
      </p:sp>
      <p:sp>
        <p:nvSpPr>
          <p:cNvPr id="4" name="Slide Number Placeholder 3"/>
          <p:cNvSpPr>
            <a:spLocks noGrp="1"/>
          </p:cNvSpPr>
          <p:nvPr>
            <p:ph type="sldNum" sz="quarter" idx="10"/>
          </p:nvPr>
        </p:nvSpPr>
        <p:spPr/>
        <p:txBody>
          <a:bodyPr/>
          <a:lstStyle/>
          <a:p>
            <a:fld id="{698CCA4C-DCC5-4EFB-ADA9-7041FCD9118E}" type="slidenum">
              <a:rPr lang="en-US" smtClean="0"/>
              <a:t>48</a:t>
            </a:fld>
            <a:endParaRPr lang="en-US"/>
          </a:p>
        </p:txBody>
      </p:sp>
    </p:spTree>
    <p:extLst>
      <p:ext uri="{BB962C8B-B14F-4D97-AF65-F5344CB8AC3E}">
        <p14:creationId xmlns:p14="http://schemas.microsoft.com/office/powerpoint/2010/main" val="784742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a:t>
            </a:r>
            <a:r>
              <a:rPr lang="en-US" baseline="0" dirty="0"/>
              <a:t> you have attended the Preview Nights and the Open Houses, you will be able to apply for admission into one or all six of the academies. Even if you do not attend the Preview Nights or the Open Houses, you can still apply. </a:t>
            </a:r>
          </a:p>
          <a:p>
            <a:endParaRPr lang="en-US" baseline="0" dirty="0"/>
          </a:p>
          <a:p>
            <a:r>
              <a:rPr lang="en-US" baseline="0" dirty="0"/>
              <a:t>There is one application for all six academies. During the application process you will determine how many and to which academies you would like to apply. </a:t>
            </a:r>
          </a:p>
          <a:p>
            <a:endParaRPr lang="en-US" baseline="0" dirty="0"/>
          </a:p>
          <a:p>
            <a:r>
              <a:rPr lang="en-US" baseline="0" dirty="0"/>
              <a:t>The application opens up the morning of November 1</a:t>
            </a:r>
            <a:r>
              <a:rPr lang="en-US" baseline="30000" dirty="0"/>
              <a:t>st</a:t>
            </a:r>
            <a:r>
              <a:rPr lang="en-US" baseline="0" dirty="0"/>
              <a:t> and closes at 11:59 PM on November 30</a:t>
            </a:r>
            <a:r>
              <a:rPr lang="en-US" baseline="30000" dirty="0"/>
              <a:t>th</a:t>
            </a:r>
            <a:r>
              <a:rPr lang="en-US" baseline="0" dirty="0"/>
              <a:t>. Be sure to get your application turned in on time. No late applications will be accepted.</a:t>
            </a:r>
            <a:endParaRPr lang="en-US" dirty="0"/>
          </a:p>
        </p:txBody>
      </p:sp>
      <p:sp>
        <p:nvSpPr>
          <p:cNvPr id="4" name="Slide Number Placeholder 3"/>
          <p:cNvSpPr>
            <a:spLocks noGrp="1"/>
          </p:cNvSpPr>
          <p:nvPr>
            <p:ph type="sldNum" sz="quarter" idx="10"/>
          </p:nvPr>
        </p:nvSpPr>
        <p:spPr/>
        <p:txBody>
          <a:bodyPr/>
          <a:lstStyle/>
          <a:p>
            <a:fld id="{698CCA4C-DCC5-4EFB-ADA9-7041FCD9118E}" type="slidenum">
              <a:rPr lang="en-US" smtClean="0"/>
              <a:t>49</a:t>
            </a:fld>
            <a:endParaRPr lang="en-US"/>
          </a:p>
        </p:txBody>
      </p:sp>
    </p:spTree>
    <p:extLst>
      <p:ext uri="{BB962C8B-B14F-4D97-AF65-F5344CB8AC3E}">
        <p14:creationId xmlns:p14="http://schemas.microsoft.com/office/powerpoint/2010/main" val="1920378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8CCA4C-DCC5-4EFB-ADA9-7041FCD9118E}" type="slidenum">
              <a:rPr lang="en-US" smtClean="0"/>
              <a:t>50</a:t>
            </a:fld>
            <a:endParaRPr lang="en-US"/>
          </a:p>
        </p:txBody>
      </p:sp>
    </p:spTree>
    <p:extLst>
      <p:ext uri="{BB962C8B-B14F-4D97-AF65-F5344CB8AC3E}">
        <p14:creationId xmlns:p14="http://schemas.microsoft.com/office/powerpoint/2010/main" val="2555791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have successfully</a:t>
            </a:r>
            <a:r>
              <a:rPr lang="en-US" baseline="0" dirty="0"/>
              <a:t> completed an application, you will be invited to attend one or both of the qualifying events. </a:t>
            </a:r>
          </a:p>
          <a:p>
            <a:endParaRPr lang="en-US" baseline="0" dirty="0"/>
          </a:p>
          <a:p>
            <a:r>
              <a:rPr lang="en-US" baseline="0" dirty="0"/>
              <a:t>The Digital Media Academy, the Global Studies Academy, and the International Business and Marketing Academy require that applicants complete an interview. The interview would last between 5 and 7 minutes and be in front of a panel of 3 FBISD staff members. Once you apply, and you are eligible for the interview, the first question of the interview will be sent to you via the email address that you supplied during the application process.</a:t>
            </a:r>
          </a:p>
          <a:p>
            <a:endParaRPr lang="en-US" baseline="0" dirty="0"/>
          </a:p>
          <a:p>
            <a:r>
              <a:rPr lang="en-US" baseline="0" dirty="0"/>
              <a:t>The Engineering Academy, the Math and Science Academy, and the Medical Science Academy require that applicants complete an exam. The exam is one and a half hours long and covers 8</a:t>
            </a:r>
            <a:r>
              <a:rPr lang="en-US" baseline="30000" dirty="0"/>
              <a:t>th</a:t>
            </a:r>
            <a:r>
              <a:rPr lang="en-US" baseline="0" dirty="0"/>
              <a:t> grade math skills as well as some Algebra 1 skills. There are 40 questions on the exam. </a:t>
            </a:r>
            <a:endParaRPr lang="en-US" dirty="0"/>
          </a:p>
        </p:txBody>
      </p:sp>
      <p:sp>
        <p:nvSpPr>
          <p:cNvPr id="4" name="Slide Number Placeholder 3"/>
          <p:cNvSpPr>
            <a:spLocks noGrp="1"/>
          </p:cNvSpPr>
          <p:nvPr>
            <p:ph type="sldNum" sz="quarter" idx="10"/>
          </p:nvPr>
        </p:nvSpPr>
        <p:spPr/>
        <p:txBody>
          <a:bodyPr/>
          <a:lstStyle/>
          <a:p>
            <a:fld id="{698CCA4C-DCC5-4EFB-ADA9-7041FCD9118E}" type="slidenum">
              <a:rPr lang="en-US" smtClean="0"/>
              <a:t>51</a:t>
            </a:fld>
            <a:endParaRPr lang="en-US"/>
          </a:p>
        </p:txBody>
      </p:sp>
    </p:spTree>
    <p:extLst>
      <p:ext uri="{BB962C8B-B14F-4D97-AF65-F5344CB8AC3E}">
        <p14:creationId xmlns:p14="http://schemas.microsoft.com/office/powerpoint/2010/main" val="887225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been accepted into</a:t>
            </a:r>
            <a:r>
              <a:rPr lang="en-US" baseline="0" dirty="0"/>
              <a:t> one of the academies, you will be held to a higher standard than other students. </a:t>
            </a:r>
          </a:p>
          <a:p>
            <a:r>
              <a:rPr lang="en-US" baseline="0" dirty="0"/>
              <a:t>We will expect you to maintain a 75 or above in your academy courses and a 70 or above in your non-academy courses.</a:t>
            </a:r>
          </a:p>
          <a:p>
            <a:r>
              <a:rPr lang="en-US" baseline="0" dirty="0"/>
              <a:t>We will expect you to complete four enrichment activities per academic year.</a:t>
            </a:r>
          </a:p>
          <a:p>
            <a:r>
              <a:rPr lang="en-US" baseline="0" dirty="0"/>
              <a:t>We will expect you to earn a minimum of 25 service hours per academic year until you reach a total of 100 service hours.</a:t>
            </a:r>
          </a:p>
          <a:p>
            <a:r>
              <a:rPr lang="en-US" baseline="0" dirty="0"/>
              <a:t>We will expect you to follow the required course pathway for your academy.</a:t>
            </a:r>
            <a:endParaRPr lang="en-US" dirty="0"/>
          </a:p>
        </p:txBody>
      </p:sp>
      <p:sp>
        <p:nvSpPr>
          <p:cNvPr id="4" name="Slide Number Placeholder 3"/>
          <p:cNvSpPr>
            <a:spLocks noGrp="1"/>
          </p:cNvSpPr>
          <p:nvPr>
            <p:ph type="sldNum" sz="quarter" idx="10"/>
          </p:nvPr>
        </p:nvSpPr>
        <p:spPr/>
        <p:txBody>
          <a:bodyPr/>
          <a:lstStyle/>
          <a:p>
            <a:fld id="{698CCA4C-DCC5-4EFB-ADA9-7041FCD9118E}" type="slidenum">
              <a:rPr lang="en-US" smtClean="0"/>
              <a:t>52</a:t>
            </a:fld>
            <a:endParaRPr lang="en-US"/>
          </a:p>
        </p:txBody>
      </p:sp>
    </p:spTree>
    <p:extLst>
      <p:ext uri="{BB962C8B-B14F-4D97-AF65-F5344CB8AC3E}">
        <p14:creationId xmlns:p14="http://schemas.microsoft.com/office/powerpoint/2010/main" val="836546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in the Digital Media Academy have stated these to be the top 3 benefits to being in the Digital Media Academy. </a:t>
            </a:r>
          </a:p>
          <a:p>
            <a:r>
              <a:rPr lang="en-US" dirty="0"/>
              <a:t>The Digital Media academy students take digital media classes during their freshman and sophomore year. During their Junior Year, students specialize in either the Audio Visual track or the Graphic Design track.</a:t>
            </a:r>
          </a:p>
          <a:p>
            <a:endParaRPr lang="en-US" dirty="0"/>
          </a:p>
          <a:p>
            <a:r>
              <a:rPr lang="en-US" dirty="0"/>
              <a:t>________________________________________</a:t>
            </a:r>
          </a:p>
          <a:p>
            <a:pPr marL="232943" indent="-232943">
              <a:buAutoNum type="arabicPeriod"/>
            </a:pPr>
            <a:r>
              <a:rPr lang="en-US" dirty="0"/>
              <a:t>Complete 6 Arts, Audio/Video and Communications credits in a coherent sequence as identified by the Digital Media Academy pathway on the campus.</a:t>
            </a:r>
            <a:br>
              <a:rPr lang="en-US" dirty="0"/>
            </a:br>
            <a:r>
              <a:rPr lang="en-US" dirty="0"/>
              <a:t>2. Must be enrolled in </a:t>
            </a:r>
            <a:r>
              <a:rPr lang="en-US" dirty="0" err="1"/>
              <a:t>preAP</a:t>
            </a:r>
            <a:r>
              <a:rPr lang="en-US" dirty="0"/>
              <a:t>, AP, Honors or Dual Credit English all 4 years on the campus.</a:t>
            </a:r>
            <a:br>
              <a:rPr lang="en-US" dirty="0"/>
            </a:br>
            <a:r>
              <a:rPr lang="en-US" dirty="0"/>
              <a:t>3. Must complete Computer Science 1 </a:t>
            </a:r>
            <a:r>
              <a:rPr lang="en-US" dirty="0" err="1"/>
              <a:t>preAP</a:t>
            </a:r>
            <a:r>
              <a:rPr lang="en-US" dirty="0"/>
              <a:t>.</a:t>
            </a:r>
            <a:br>
              <a:rPr lang="en-US" dirty="0"/>
            </a:br>
            <a:r>
              <a:rPr lang="en-US" dirty="0"/>
              <a:t>4. Take and pass all appropriate course certifications.</a:t>
            </a:r>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698CCA4C-DCC5-4EFB-ADA9-7041FCD9118E}" type="slidenum">
              <a:rPr lang="en-US" smtClean="0"/>
              <a:t>53</a:t>
            </a:fld>
            <a:endParaRPr lang="en-US"/>
          </a:p>
        </p:txBody>
      </p:sp>
    </p:spTree>
    <p:extLst>
      <p:ext uri="{BB962C8B-B14F-4D97-AF65-F5344CB8AC3E}">
        <p14:creationId xmlns:p14="http://schemas.microsoft.com/office/powerpoint/2010/main" val="478994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43CAF0-9D08-4B5A-A754-A48ED9B139F2}"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17661-C7E6-4F25-A0E7-EF057A8ABB5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43CAF0-9D08-4B5A-A754-A48ED9B139F2}"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17661-C7E6-4F25-A0E7-EF057A8ABB5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43CAF0-9D08-4B5A-A754-A48ED9B139F2}"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17661-C7E6-4F25-A0E7-EF057A8ABB5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43CAF0-9D08-4B5A-A754-A48ED9B139F2}"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17661-C7E6-4F25-A0E7-EF057A8ABB5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43CAF0-9D08-4B5A-A754-A48ED9B139F2}"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17661-C7E6-4F25-A0E7-EF057A8ABB5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43CAF0-9D08-4B5A-A754-A48ED9B139F2}"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17661-C7E6-4F25-A0E7-EF057A8ABB5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43CAF0-9D08-4B5A-A754-A48ED9B139F2}" type="datetimeFigureOut">
              <a:rPr lang="en-US" smtClean="0"/>
              <a:t>4/11/2019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017661-C7E6-4F25-A0E7-EF057A8ABB5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43CAF0-9D08-4B5A-A754-A48ED9B139F2}" type="datetimeFigureOut">
              <a:rPr lang="en-US" smtClean="0"/>
              <a:t>4/11/2019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017661-C7E6-4F25-A0E7-EF057A8ABB5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43CAF0-9D08-4B5A-A754-A48ED9B139F2}" type="datetimeFigureOut">
              <a:rPr lang="en-US" smtClean="0"/>
              <a:t>4/11/2019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017661-C7E6-4F25-A0E7-EF057A8ABB5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43CAF0-9D08-4B5A-A754-A48ED9B139F2}"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17661-C7E6-4F25-A0E7-EF057A8ABB5F}"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143CAF0-9D08-4B5A-A754-A48ED9B139F2}" type="datetimeFigureOut">
              <a:rPr lang="en-US" smtClean="0"/>
              <a:t>4/11/2019</a:t>
            </a:fld>
            <a:endParaRPr lang="en-US"/>
          </a:p>
        </p:txBody>
      </p:sp>
      <p:sp>
        <p:nvSpPr>
          <p:cNvPr id="9" name="Slide Number Placeholder 8"/>
          <p:cNvSpPr>
            <a:spLocks noGrp="1"/>
          </p:cNvSpPr>
          <p:nvPr>
            <p:ph type="sldNum" sz="quarter" idx="11"/>
          </p:nvPr>
        </p:nvSpPr>
        <p:spPr/>
        <p:txBody>
          <a:bodyPr/>
          <a:lstStyle/>
          <a:p>
            <a:fld id="{99017661-C7E6-4F25-A0E7-EF057A8ABB5F}"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9017661-C7E6-4F25-A0E7-EF057A8ABB5F}"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143CAF0-9D08-4B5A-A754-A48ED9B139F2}" type="datetimeFigureOut">
              <a:rPr lang="en-US" smtClean="0"/>
              <a:t>4/11/2019</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fortbendisd.com/Domain/72"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www.fortbendisd.com/Domain/72"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077200" cy="6705600"/>
          </a:xfrm>
        </p:spPr>
        <p:txBody>
          <a:bodyPr>
            <a:normAutofit/>
          </a:bodyPr>
          <a:lstStyle/>
          <a:p>
            <a:pPr marL="114300" indent="0" algn="ctr">
              <a:buNone/>
            </a:pPr>
            <a:r>
              <a:rPr lang="es-MX" sz="5400" b="1" dirty="0" smtClean="0">
                <a:solidFill>
                  <a:srgbClr val="00B050"/>
                </a:solidFill>
              </a:rPr>
              <a:t>La preparación para la </a:t>
            </a:r>
          </a:p>
          <a:p>
            <a:pPr marL="114300" indent="0" algn="ctr">
              <a:buNone/>
            </a:pPr>
            <a:r>
              <a:rPr lang="es-MX" sz="5400" b="1" dirty="0" smtClean="0">
                <a:solidFill>
                  <a:srgbClr val="00B050"/>
                </a:solidFill>
              </a:rPr>
              <a:t>Universidad </a:t>
            </a:r>
          </a:p>
          <a:p>
            <a:pPr marL="114300" indent="0" algn="ctr">
              <a:buNone/>
            </a:pPr>
            <a:r>
              <a:rPr lang="es-MX" sz="4800" b="1" dirty="0">
                <a:solidFill>
                  <a:srgbClr val="FF0000"/>
                </a:solidFill>
              </a:rPr>
              <a:t>E</a:t>
            </a:r>
            <a:r>
              <a:rPr lang="es-MX" sz="4800" b="1" dirty="0" smtClean="0">
                <a:solidFill>
                  <a:srgbClr val="FF0000"/>
                </a:solidFill>
              </a:rPr>
              <a:t>mpieza en la escuela primaria</a:t>
            </a:r>
          </a:p>
          <a:p>
            <a:pPr marL="114300" indent="0" algn="ctr">
              <a:buNone/>
            </a:pPr>
            <a:r>
              <a:rPr lang="es-MX" sz="4800" b="1" smtClean="0">
                <a:solidFill>
                  <a:srgbClr val="FF0000"/>
                </a:solidFill>
              </a:rPr>
              <a:t>11 de abril del 2019</a:t>
            </a:r>
            <a:endParaRPr lang="es-MX" sz="4800" b="1" dirty="0" smtClean="0">
              <a:solidFill>
                <a:srgbClr val="FF0000"/>
              </a:solidFill>
            </a:endParaRPr>
          </a:p>
          <a:p>
            <a:pPr marL="114300" indent="0" algn="ctr">
              <a:buNone/>
            </a:pPr>
            <a:r>
              <a:rPr lang="es-MX" sz="2800" b="1" dirty="0" smtClean="0">
                <a:solidFill>
                  <a:srgbClr val="0070C0"/>
                </a:solidFill>
              </a:rPr>
              <a:t>Presentado por </a:t>
            </a:r>
          </a:p>
          <a:p>
            <a:pPr marL="114300" indent="0" algn="ctr">
              <a:buNone/>
            </a:pPr>
            <a:r>
              <a:rPr lang="es-MX" sz="2800" b="1" dirty="0" smtClean="0">
                <a:solidFill>
                  <a:srgbClr val="0070C0"/>
                </a:solidFill>
              </a:rPr>
              <a:t>Karen Powell- Consejera de </a:t>
            </a:r>
            <a:r>
              <a:rPr lang="es-MX" sz="2800" b="1" dirty="0" err="1" smtClean="0">
                <a:solidFill>
                  <a:srgbClr val="0070C0"/>
                </a:solidFill>
              </a:rPr>
              <a:t>Mission</a:t>
            </a:r>
            <a:r>
              <a:rPr lang="es-MX" sz="2800" b="1" dirty="0" smtClean="0">
                <a:solidFill>
                  <a:srgbClr val="0070C0"/>
                </a:solidFill>
              </a:rPr>
              <a:t> West</a:t>
            </a:r>
          </a:p>
          <a:p>
            <a:pPr marL="114300" indent="0" algn="ctr">
              <a:buNone/>
            </a:pPr>
            <a:r>
              <a:rPr lang="es-MX" sz="2800" b="1" dirty="0" smtClean="0">
                <a:solidFill>
                  <a:srgbClr val="0070C0"/>
                </a:solidFill>
              </a:rPr>
              <a:t>Janet </a:t>
            </a:r>
            <a:r>
              <a:rPr lang="es-MX" sz="2800" b="1" dirty="0" err="1" smtClean="0">
                <a:solidFill>
                  <a:srgbClr val="0070C0"/>
                </a:solidFill>
              </a:rPr>
              <a:t>Diaz</a:t>
            </a:r>
            <a:r>
              <a:rPr lang="es-MX" sz="2800" b="1" dirty="0" smtClean="0">
                <a:solidFill>
                  <a:srgbClr val="0070C0"/>
                </a:solidFill>
              </a:rPr>
              <a:t> – Consejera de </a:t>
            </a:r>
            <a:r>
              <a:rPr lang="es-MX" sz="2800" b="1" dirty="0" err="1" smtClean="0">
                <a:solidFill>
                  <a:srgbClr val="0070C0"/>
                </a:solidFill>
              </a:rPr>
              <a:t>Mission</a:t>
            </a:r>
            <a:r>
              <a:rPr lang="es-MX" sz="2800" b="1" dirty="0" smtClean="0">
                <a:solidFill>
                  <a:srgbClr val="0070C0"/>
                </a:solidFill>
              </a:rPr>
              <a:t> Bend</a:t>
            </a:r>
          </a:p>
          <a:p>
            <a:pPr marL="114300" indent="0" algn="ctr">
              <a:buNone/>
            </a:pPr>
            <a:r>
              <a:rPr lang="es-MX" sz="2800" b="1" dirty="0" err="1" smtClean="0">
                <a:solidFill>
                  <a:srgbClr val="0070C0"/>
                </a:solidFill>
              </a:rPr>
              <a:t>Tonichia</a:t>
            </a:r>
            <a:r>
              <a:rPr lang="es-MX" sz="2800" b="1" dirty="0" smtClean="0">
                <a:solidFill>
                  <a:srgbClr val="0070C0"/>
                </a:solidFill>
              </a:rPr>
              <a:t> Williams Jackson- Consejera de Oakland</a:t>
            </a:r>
            <a:endParaRPr lang="es-MX" sz="2800" b="1" dirty="0">
              <a:solidFill>
                <a:srgbClr val="0070C0"/>
              </a:solidFill>
            </a:endParaRPr>
          </a:p>
        </p:txBody>
      </p:sp>
    </p:spTree>
    <p:extLst>
      <p:ext uri="{BB962C8B-B14F-4D97-AF65-F5344CB8AC3E}">
        <p14:creationId xmlns:p14="http://schemas.microsoft.com/office/powerpoint/2010/main" val="2363477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3600" b="1" dirty="0">
                <a:solidFill>
                  <a:srgbClr val="FF0000"/>
                </a:solidFill>
              </a:rPr>
              <a:t>¿Por qué las habilidades blandas son importantes para el éxito profesional?</a:t>
            </a:r>
            <a:endParaRPr lang="en-US" sz="3600" b="1" dirty="0">
              <a:solidFill>
                <a:srgbClr val="FF0000"/>
              </a:solidFill>
            </a:endParaRPr>
          </a:p>
        </p:txBody>
      </p:sp>
      <p:sp>
        <p:nvSpPr>
          <p:cNvPr id="3" name="Content Placeholder 2"/>
          <p:cNvSpPr>
            <a:spLocks noGrp="1"/>
          </p:cNvSpPr>
          <p:nvPr>
            <p:ph idx="1"/>
          </p:nvPr>
        </p:nvSpPr>
        <p:spPr/>
        <p:txBody>
          <a:bodyPr>
            <a:normAutofit lnSpcReduction="10000"/>
          </a:bodyPr>
          <a:lstStyle/>
          <a:p>
            <a:pPr marL="114300" indent="0">
              <a:buNone/>
            </a:pPr>
            <a:r>
              <a:rPr lang="es-ES" dirty="0"/>
              <a:t>Las habilidades técnicas pueden poner el pie de una persona en la puerta, pero las habilidades de las personas son las que abren la mayoría de las puertas por venir.</a:t>
            </a:r>
          </a:p>
          <a:p>
            <a:pPr marL="114300" indent="0">
              <a:buNone/>
            </a:pPr>
            <a:r>
              <a:rPr lang="es-ES" dirty="0"/>
              <a:t>La ética laboral, la actitud, las habilidades de comunicación, la inteligencia emocional son solo algunos de los atributos personales que son cruciales para el éxito profesional.</a:t>
            </a:r>
          </a:p>
          <a:p>
            <a:pPr marL="114300" indent="0">
              <a:buNone/>
            </a:pPr>
            <a:r>
              <a:rPr lang="es-ES" dirty="0"/>
              <a:t>Las habilidades blandas se están convirtiendo cada vez más en las habilidades duras de la fuerza de trabajo de hoy en día. Simplemente no es suficiente estar altamente capacitado en habilidades técnicas, sin desarrollar las habilidades más suaves, interpersonales y de desarrollo de relaciones que ayudan a las personas a comunicarse y colaborar de manera efectiva.</a:t>
            </a:r>
          </a:p>
          <a:p>
            <a:pPr marL="114300" indent="0">
              <a:buNone/>
            </a:pPr>
            <a:r>
              <a:rPr lang="es-ES" dirty="0"/>
              <a:t>El trabajo en equipo, el liderazgo y la comunicación están respaldados por habilidades interpersonales.</a:t>
            </a:r>
            <a:endParaRPr lang="en-US" dirty="0"/>
          </a:p>
        </p:txBody>
      </p:sp>
    </p:spTree>
    <p:extLst>
      <p:ext uri="{BB962C8B-B14F-4D97-AF65-F5344CB8AC3E}">
        <p14:creationId xmlns:p14="http://schemas.microsoft.com/office/powerpoint/2010/main" val="3972111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4000" b="1" dirty="0">
                <a:solidFill>
                  <a:srgbClr val="FF0000"/>
                </a:solidFill>
              </a:rPr>
              <a:t>Habilidades suaves importantes para el éxito profesional</a:t>
            </a:r>
            <a:endParaRPr lang="en-US" sz="4000" b="1"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9558639"/>
              </p:ext>
            </p:extLst>
          </p:nvPr>
        </p:nvGraphicFramePr>
        <p:xfrm>
          <a:off x="762000" y="1752600"/>
          <a:ext cx="6934200" cy="4267201"/>
        </p:xfrm>
        <a:graphic>
          <a:graphicData uri="http://schemas.openxmlformats.org/drawingml/2006/table">
            <a:tbl>
              <a:tblPr firstRow="1" bandRow="1">
                <a:tableStyleId>{5940675A-B579-460E-94D1-54222C63F5DA}</a:tableStyleId>
              </a:tblPr>
              <a:tblGrid>
                <a:gridCol w="2311400">
                  <a:extLst>
                    <a:ext uri="{9D8B030D-6E8A-4147-A177-3AD203B41FA5}">
                      <a16:colId xmlns:a16="http://schemas.microsoft.com/office/drawing/2014/main" val="3428725076"/>
                    </a:ext>
                  </a:extLst>
                </a:gridCol>
                <a:gridCol w="2311400">
                  <a:extLst>
                    <a:ext uri="{9D8B030D-6E8A-4147-A177-3AD203B41FA5}">
                      <a16:colId xmlns:a16="http://schemas.microsoft.com/office/drawing/2014/main" val="246817654"/>
                    </a:ext>
                  </a:extLst>
                </a:gridCol>
                <a:gridCol w="2311400">
                  <a:extLst>
                    <a:ext uri="{9D8B030D-6E8A-4147-A177-3AD203B41FA5}">
                      <a16:colId xmlns:a16="http://schemas.microsoft.com/office/drawing/2014/main" val="579916731"/>
                    </a:ext>
                  </a:extLst>
                </a:gridCol>
              </a:tblGrid>
              <a:tr h="1046193">
                <a:tc>
                  <a:txBody>
                    <a:bodyPr/>
                    <a:lstStyle/>
                    <a:p>
                      <a:r>
                        <a:rPr lang="es-MX" noProof="0" dirty="0" smtClean="0"/>
                        <a:t>Tomando Responsabilidad</a:t>
                      </a:r>
                      <a:endParaRPr lang="es-MX" noProof="0" dirty="0"/>
                    </a:p>
                  </a:txBody>
                  <a:tcPr/>
                </a:tc>
                <a:tc>
                  <a:txBody>
                    <a:bodyPr/>
                    <a:lstStyle/>
                    <a:p>
                      <a:r>
                        <a:rPr lang="es-MX" noProof="0" dirty="0" smtClean="0"/>
                        <a:t>Tomando Decisiones Efectivas</a:t>
                      </a:r>
                      <a:endParaRPr lang="es-MX" noProof="0" dirty="0"/>
                    </a:p>
                  </a:txBody>
                  <a:tcPr/>
                </a:tc>
                <a:tc>
                  <a:txBody>
                    <a:bodyPr/>
                    <a:lstStyle/>
                    <a:p>
                      <a:r>
                        <a:rPr lang="es-MX" noProof="0" dirty="0" smtClean="0"/>
                        <a:t>Establecer Metas</a:t>
                      </a:r>
                      <a:endParaRPr lang="es-MX" noProof="0" dirty="0"/>
                    </a:p>
                  </a:txBody>
                  <a:tcPr/>
                </a:tc>
                <a:extLst>
                  <a:ext uri="{0D108BD9-81ED-4DB2-BD59-A6C34878D82A}">
                    <a16:rowId xmlns:a16="http://schemas.microsoft.com/office/drawing/2014/main" val="1465851703"/>
                  </a:ext>
                </a:extLst>
              </a:tr>
              <a:tr h="855976">
                <a:tc>
                  <a:txBody>
                    <a:bodyPr/>
                    <a:lstStyle/>
                    <a:p>
                      <a:r>
                        <a:rPr lang="es-MX" noProof="0" dirty="0" smtClean="0"/>
                        <a:t>Priorizar las Tareas</a:t>
                      </a:r>
                      <a:endParaRPr lang="es-MX" noProof="0" dirty="0"/>
                    </a:p>
                  </a:txBody>
                  <a:tcPr/>
                </a:tc>
                <a:tc>
                  <a:txBody>
                    <a:bodyPr/>
                    <a:lstStyle/>
                    <a:p>
                      <a:r>
                        <a:rPr lang="es-MX" noProof="0" dirty="0" smtClean="0"/>
                        <a:t>Administrar el Tiempo</a:t>
                      </a:r>
                      <a:endParaRPr lang="es-MX" noProof="0" dirty="0"/>
                    </a:p>
                  </a:txBody>
                  <a:tcPr/>
                </a:tc>
                <a:tc>
                  <a:txBody>
                    <a:bodyPr/>
                    <a:lstStyle/>
                    <a:p>
                      <a:r>
                        <a:rPr lang="es-MX" noProof="0" dirty="0" smtClean="0"/>
                        <a:t>Dar Fuertes</a:t>
                      </a:r>
                      <a:r>
                        <a:rPr lang="es-MX" baseline="0" noProof="0" dirty="0" smtClean="0"/>
                        <a:t> Esfuerzos</a:t>
                      </a:r>
                      <a:endParaRPr lang="es-MX" noProof="0" dirty="0"/>
                    </a:p>
                  </a:txBody>
                  <a:tcPr/>
                </a:tc>
                <a:extLst>
                  <a:ext uri="{0D108BD9-81ED-4DB2-BD59-A6C34878D82A}">
                    <a16:rowId xmlns:a16="http://schemas.microsoft.com/office/drawing/2014/main" val="2442638161"/>
                  </a:ext>
                </a:extLst>
              </a:tr>
              <a:tr h="760868">
                <a:tc>
                  <a:txBody>
                    <a:bodyPr/>
                    <a:lstStyle/>
                    <a:p>
                      <a:r>
                        <a:rPr lang="es-MX" noProof="0" dirty="0" smtClean="0"/>
                        <a:t>Tener empatía</a:t>
                      </a:r>
                      <a:endParaRPr lang="es-MX" noProof="0" dirty="0"/>
                    </a:p>
                  </a:txBody>
                  <a:tcPr/>
                </a:tc>
                <a:tc>
                  <a:txBody>
                    <a:bodyPr/>
                    <a:lstStyle/>
                    <a:p>
                      <a:r>
                        <a:rPr lang="es-MX" noProof="0" dirty="0" smtClean="0"/>
                        <a:t>Perseverancia</a:t>
                      </a:r>
                      <a:endParaRPr lang="es-MX" noProof="0" dirty="0"/>
                    </a:p>
                  </a:txBody>
                  <a:tcPr/>
                </a:tc>
                <a:tc>
                  <a:txBody>
                    <a:bodyPr/>
                    <a:lstStyle/>
                    <a:p>
                      <a:r>
                        <a:rPr lang="es-MX" noProof="0" dirty="0" smtClean="0"/>
                        <a:t>Comunicación Efectiva</a:t>
                      </a:r>
                      <a:endParaRPr lang="es-MX" noProof="0" dirty="0"/>
                    </a:p>
                  </a:txBody>
                  <a:tcPr/>
                </a:tc>
                <a:extLst>
                  <a:ext uri="{0D108BD9-81ED-4DB2-BD59-A6C34878D82A}">
                    <a16:rowId xmlns:a16="http://schemas.microsoft.com/office/drawing/2014/main" val="356114726"/>
                  </a:ext>
                </a:extLst>
              </a:tr>
              <a:tr h="1141302">
                <a:tc>
                  <a:txBody>
                    <a:bodyPr/>
                    <a:lstStyle/>
                    <a:p>
                      <a:r>
                        <a:rPr lang="es-MX" noProof="0" dirty="0" smtClean="0"/>
                        <a:t>Saber Aprender</a:t>
                      </a:r>
                      <a:endParaRPr lang="es-MX" noProof="0" dirty="0"/>
                    </a:p>
                  </a:txBody>
                  <a:tcPr/>
                </a:tc>
                <a:tc>
                  <a:txBody>
                    <a:bodyPr/>
                    <a:lstStyle/>
                    <a:p>
                      <a:r>
                        <a:rPr lang="es-MX" noProof="0" dirty="0" smtClean="0"/>
                        <a:t>Trabajar bien</a:t>
                      </a:r>
                      <a:r>
                        <a:rPr lang="es-MX" baseline="0" noProof="0" dirty="0" smtClean="0"/>
                        <a:t> en equipos</a:t>
                      </a:r>
                      <a:endParaRPr lang="es-MX" noProof="0" dirty="0"/>
                    </a:p>
                  </a:txBody>
                  <a:tcPr/>
                </a:tc>
                <a:tc>
                  <a:txBody>
                    <a:bodyPr/>
                    <a:lstStyle/>
                    <a:p>
                      <a:r>
                        <a:rPr lang="es-MX" noProof="0" dirty="0" smtClean="0"/>
                        <a:t>Creer en uno mismo vale la pena</a:t>
                      </a:r>
                      <a:endParaRPr lang="es-MX" noProof="0" dirty="0"/>
                    </a:p>
                  </a:txBody>
                  <a:tcPr/>
                </a:tc>
                <a:extLst>
                  <a:ext uri="{0D108BD9-81ED-4DB2-BD59-A6C34878D82A}">
                    <a16:rowId xmlns:a16="http://schemas.microsoft.com/office/drawing/2014/main" val="3280547371"/>
                  </a:ext>
                </a:extLst>
              </a:tr>
              <a:tr h="462862">
                <a:tc>
                  <a:txBody>
                    <a:bodyPr/>
                    <a:lstStyle/>
                    <a:p>
                      <a:endParaRPr lang="es-MX" noProof="0" dirty="0"/>
                    </a:p>
                  </a:txBody>
                  <a:tcPr/>
                </a:tc>
                <a:tc>
                  <a:txBody>
                    <a:bodyPr/>
                    <a:lstStyle/>
                    <a:p>
                      <a:r>
                        <a:rPr lang="es-MX" noProof="0" dirty="0" smtClean="0"/>
                        <a:t>Exhibir</a:t>
                      </a:r>
                      <a:r>
                        <a:rPr lang="es-MX" baseline="0" noProof="0" dirty="0" smtClean="0"/>
                        <a:t> el Autocontrol</a:t>
                      </a:r>
                      <a:endParaRPr lang="es-MX" noProof="0" dirty="0"/>
                    </a:p>
                  </a:txBody>
                  <a:tcPr/>
                </a:tc>
                <a:tc>
                  <a:txBody>
                    <a:bodyPr/>
                    <a:lstStyle/>
                    <a:p>
                      <a:endParaRPr lang="es-MX" noProof="0" dirty="0"/>
                    </a:p>
                  </a:txBody>
                  <a:tcPr/>
                </a:tc>
                <a:extLst>
                  <a:ext uri="{0D108BD9-81ED-4DB2-BD59-A6C34878D82A}">
                    <a16:rowId xmlns:a16="http://schemas.microsoft.com/office/drawing/2014/main" val="2191835118"/>
                  </a:ext>
                </a:extLst>
              </a:tr>
            </a:tbl>
          </a:graphicData>
        </a:graphic>
      </p:graphicFrame>
    </p:spTree>
    <p:extLst>
      <p:ext uri="{BB962C8B-B14F-4D97-AF65-F5344CB8AC3E}">
        <p14:creationId xmlns:p14="http://schemas.microsoft.com/office/powerpoint/2010/main" val="2550592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131" y="304800"/>
            <a:ext cx="7620000" cy="1143000"/>
          </a:xfrm>
        </p:spPr>
        <p:txBody>
          <a:bodyPr/>
          <a:lstStyle/>
          <a:p>
            <a:r>
              <a:rPr lang="es-ES" sz="3200" b="1" dirty="0">
                <a:solidFill>
                  <a:srgbClr val="675E47"/>
                </a:solidFill>
              </a:rPr>
              <a:t>K-6 Componentes clave de preparación universitaria y profesional</a:t>
            </a:r>
            <a:endParaRPr lang="es-MX" sz="3200" dirty="0"/>
          </a:p>
        </p:txBody>
      </p:sp>
      <p:sp>
        <p:nvSpPr>
          <p:cNvPr id="3" name="Content Placeholder 2"/>
          <p:cNvSpPr>
            <a:spLocks noGrp="1"/>
          </p:cNvSpPr>
          <p:nvPr>
            <p:ph idx="1"/>
          </p:nvPr>
        </p:nvSpPr>
        <p:spPr/>
        <p:txBody>
          <a:bodyPr>
            <a:normAutofit/>
          </a:bodyPr>
          <a:lstStyle/>
          <a:p>
            <a:r>
              <a:rPr lang="es-ES" sz="2800" dirty="0">
                <a:solidFill>
                  <a:srgbClr val="0070C0"/>
                </a:solidFill>
                <a:latin typeface="+mj-lt"/>
              </a:rPr>
              <a:t>Aspiraciones universitarias</a:t>
            </a:r>
          </a:p>
          <a:p>
            <a:r>
              <a:rPr lang="es-ES" sz="2800" dirty="0">
                <a:solidFill>
                  <a:srgbClr val="0070C0"/>
                </a:solidFill>
                <a:latin typeface="+mj-lt"/>
              </a:rPr>
              <a:t>Planificación académica</a:t>
            </a:r>
          </a:p>
          <a:p>
            <a:r>
              <a:rPr lang="es-ES" sz="2800" dirty="0">
                <a:solidFill>
                  <a:srgbClr val="0070C0"/>
                </a:solidFill>
                <a:latin typeface="+mj-lt"/>
              </a:rPr>
              <a:t>Enriquecimiento y compromiso extracurricular</a:t>
            </a:r>
          </a:p>
          <a:p>
            <a:r>
              <a:rPr lang="es-ES" sz="2800" dirty="0">
                <a:solidFill>
                  <a:srgbClr val="0070C0"/>
                </a:solidFill>
                <a:latin typeface="+mj-lt"/>
              </a:rPr>
              <a:t>Exploración universitaria y profesional</a:t>
            </a:r>
          </a:p>
          <a:p>
            <a:r>
              <a:rPr lang="es-ES" sz="2800" dirty="0">
                <a:solidFill>
                  <a:srgbClr val="0070C0"/>
                </a:solidFill>
                <a:latin typeface="+mj-lt"/>
              </a:rPr>
              <a:t>Evaluaciones de colegio y carrera</a:t>
            </a:r>
          </a:p>
          <a:p>
            <a:r>
              <a:rPr lang="es-ES" sz="2800" dirty="0">
                <a:solidFill>
                  <a:srgbClr val="0070C0"/>
                </a:solidFill>
                <a:latin typeface="+mj-lt"/>
              </a:rPr>
              <a:t>Planificación de asequibilidad de la universidad</a:t>
            </a:r>
            <a:endParaRPr lang="es-MX" sz="2800" dirty="0">
              <a:solidFill>
                <a:srgbClr val="0070C0"/>
              </a:solidFill>
              <a:latin typeface="+mj-lt"/>
            </a:endParaRPr>
          </a:p>
        </p:txBody>
      </p:sp>
    </p:spTree>
    <p:extLst>
      <p:ext uri="{BB962C8B-B14F-4D97-AF65-F5344CB8AC3E}">
        <p14:creationId xmlns:p14="http://schemas.microsoft.com/office/powerpoint/2010/main" val="2964650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smtClean="0">
                <a:solidFill>
                  <a:srgbClr val="0070C0"/>
                </a:solidFill>
              </a:rPr>
              <a:t>Aspiraciones Universitarias. </a:t>
            </a:r>
            <a:endParaRPr lang="es-MX" b="1" dirty="0">
              <a:solidFill>
                <a:srgbClr val="0070C0"/>
              </a:solidFill>
            </a:endParaRPr>
          </a:p>
        </p:txBody>
      </p:sp>
      <p:sp>
        <p:nvSpPr>
          <p:cNvPr id="3" name="Content Placeholder 2"/>
          <p:cNvSpPr>
            <a:spLocks noGrp="1"/>
          </p:cNvSpPr>
          <p:nvPr>
            <p:ph idx="1"/>
          </p:nvPr>
        </p:nvSpPr>
        <p:spPr/>
        <p:txBody>
          <a:bodyPr/>
          <a:lstStyle/>
          <a:p>
            <a:pPr marL="114300" indent="0">
              <a:buNone/>
            </a:pPr>
            <a:r>
              <a:rPr lang="es-ES" dirty="0"/>
              <a:t>Los estudiantes que obtienen fundaciones tempranas y sólidas como aprendices son:?</a:t>
            </a:r>
          </a:p>
          <a:p>
            <a:pPr marL="114300" indent="0">
              <a:buNone/>
            </a:pPr>
            <a:r>
              <a:rPr lang="es-ES" dirty="0"/>
              <a:t>Es más probable que logre las recompensas académicas y sociales que indican el éxito escolar.</a:t>
            </a:r>
          </a:p>
          <a:p>
            <a:pPr marL="114300" indent="0">
              <a:buNone/>
            </a:pPr>
            <a:r>
              <a:rPr lang="es-ES" dirty="0"/>
              <a:t>Es más probable que crea que la universidad es un objetivo realista</a:t>
            </a:r>
          </a:p>
          <a:p>
            <a:pPr marL="114300" indent="0">
              <a:buNone/>
            </a:pPr>
            <a:r>
              <a:rPr lang="es-ES" dirty="0"/>
              <a:t>Más probabilidades de tener éxito</a:t>
            </a:r>
            <a:endParaRPr lang="en-US" dirty="0"/>
          </a:p>
        </p:txBody>
      </p:sp>
    </p:spTree>
    <p:extLst>
      <p:ext uri="{BB962C8B-B14F-4D97-AF65-F5344CB8AC3E}">
        <p14:creationId xmlns:p14="http://schemas.microsoft.com/office/powerpoint/2010/main" val="1433782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smtClean="0">
                <a:solidFill>
                  <a:srgbClr val="0070C0"/>
                </a:solidFill>
              </a:rPr>
              <a:t>Planes Académicos</a:t>
            </a:r>
            <a:endParaRPr lang="es-MX" b="1" dirty="0">
              <a:solidFill>
                <a:srgbClr val="0070C0"/>
              </a:solidFill>
            </a:endParaRPr>
          </a:p>
        </p:txBody>
      </p:sp>
      <p:sp>
        <p:nvSpPr>
          <p:cNvPr id="3" name="Content Placeholder 2"/>
          <p:cNvSpPr>
            <a:spLocks noGrp="1"/>
          </p:cNvSpPr>
          <p:nvPr>
            <p:ph idx="1"/>
          </p:nvPr>
        </p:nvSpPr>
        <p:spPr/>
        <p:txBody>
          <a:bodyPr/>
          <a:lstStyle/>
          <a:p>
            <a:pPr marL="114300" indent="0">
              <a:buNone/>
            </a:pPr>
            <a:r>
              <a:rPr lang="es-ES" dirty="0"/>
              <a:t>Los estudiantes que adquieren una sólida base académica están más preparados para participar en cursos rigurosos y desafiantes a medida que avanzan en la escuela media y secundaria.</a:t>
            </a:r>
          </a:p>
          <a:p>
            <a:pPr marL="114300" indent="0">
              <a:buNone/>
            </a:pPr>
            <a:r>
              <a:rPr lang="es-ES" dirty="0"/>
              <a:t>Ayude a los estudiantes a explorar sus áreas de interés y vincular sus puntos fuertes a las materias académicas.</a:t>
            </a:r>
          </a:p>
          <a:p>
            <a:pPr marL="114300" indent="0">
              <a:buNone/>
            </a:pPr>
            <a:r>
              <a:rPr lang="es-ES" dirty="0"/>
              <a:t>Concéntrese en la resolución de problemas, la paciencia, la persistencia, la capacidad de recuperación, la imaginación y la creatividad.</a:t>
            </a:r>
            <a:endParaRPr lang="en-US" dirty="0"/>
          </a:p>
        </p:txBody>
      </p:sp>
    </p:spTree>
    <p:extLst>
      <p:ext uri="{BB962C8B-B14F-4D97-AF65-F5344CB8AC3E}">
        <p14:creationId xmlns:p14="http://schemas.microsoft.com/office/powerpoint/2010/main" val="748558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a:solidFill>
                  <a:srgbClr val="0070C0"/>
                </a:solidFill>
              </a:rPr>
              <a:t>Enriquecimiento y compromiso extra curricular</a:t>
            </a:r>
            <a:endParaRPr lang="en-US" b="1" dirty="0">
              <a:solidFill>
                <a:srgbClr val="0070C0"/>
              </a:solidFill>
            </a:endParaRPr>
          </a:p>
        </p:txBody>
      </p:sp>
      <p:sp>
        <p:nvSpPr>
          <p:cNvPr id="3" name="Content Placeholder 2"/>
          <p:cNvSpPr>
            <a:spLocks noGrp="1"/>
          </p:cNvSpPr>
          <p:nvPr>
            <p:ph idx="1"/>
          </p:nvPr>
        </p:nvSpPr>
        <p:spPr/>
        <p:txBody>
          <a:bodyPr/>
          <a:lstStyle/>
          <a:p>
            <a:pPr marL="114300" indent="0">
              <a:buNone/>
            </a:pPr>
            <a:r>
              <a:rPr lang="es-ES" dirty="0"/>
              <a:t>Puede mejorar el rendimiento académico de los estudiantes</a:t>
            </a:r>
          </a:p>
          <a:p>
            <a:pPr marL="114300" indent="0">
              <a:buNone/>
            </a:pPr>
            <a:r>
              <a:rPr lang="es-ES" dirty="0"/>
              <a:t>La conciencia temprana y la exposición a una amplia gama de actividades de enriquecimiento y extracurriculares forman una base sobre la cual los estudiantes pueden construir sus aspiraciones e intereses futuros.</a:t>
            </a:r>
          </a:p>
          <a:p>
            <a:pPr marL="114300" indent="0">
              <a:buNone/>
            </a:pPr>
            <a:r>
              <a:rPr lang="es-ES" dirty="0"/>
              <a:t>Familias: lleve a los alumnos a excursiones familiares (estación de bomberos, museos, etc.)</a:t>
            </a:r>
            <a:endParaRPr lang="en-US" dirty="0"/>
          </a:p>
        </p:txBody>
      </p:sp>
    </p:spTree>
    <p:extLst>
      <p:ext uri="{BB962C8B-B14F-4D97-AF65-F5344CB8AC3E}">
        <p14:creationId xmlns:p14="http://schemas.microsoft.com/office/powerpoint/2010/main" val="727831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a:solidFill>
                  <a:srgbClr val="0070C0"/>
                </a:solidFill>
              </a:rPr>
              <a:t>Exploración y Selección Universitaria y Profesional</a:t>
            </a:r>
            <a:endParaRPr lang="en-US" b="1" dirty="0">
              <a:solidFill>
                <a:srgbClr val="0070C0"/>
              </a:solidFill>
            </a:endParaRPr>
          </a:p>
        </p:txBody>
      </p:sp>
      <p:sp>
        <p:nvSpPr>
          <p:cNvPr id="3" name="Content Placeholder 2"/>
          <p:cNvSpPr>
            <a:spLocks noGrp="1"/>
          </p:cNvSpPr>
          <p:nvPr>
            <p:ph idx="1"/>
          </p:nvPr>
        </p:nvSpPr>
        <p:spPr/>
        <p:txBody>
          <a:bodyPr>
            <a:normAutofit/>
          </a:bodyPr>
          <a:lstStyle/>
          <a:p>
            <a:pPr marL="114300" indent="0">
              <a:buNone/>
            </a:pPr>
            <a:r>
              <a:rPr lang="es-ES" sz="2800" dirty="0">
                <a:latin typeface="+mj-lt"/>
              </a:rPr>
              <a:t>Los estudiantes que participan en oportunidades tempranas y continuas de exploración de carreras universitarias y profesionales tienen más probabilidades de participar en la preparación y planificación necesarias para el establecimiento de metas futuras.</a:t>
            </a:r>
            <a:endParaRPr lang="en-US" sz="2800" dirty="0">
              <a:latin typeface="+mj-lt"/>
            </a:endParaRPr>
          </a:p>
        </p:txBody>
      </p:sp>
    </p:spTree>
    <p:extLst>
      <p:ext uri="{BB962C8B-B14F-4D97-AF65-F5344CB8AC3E}">
        <p14:creationId xmlns:p14="http://schemas.microsoft.com/office/powerpoint/2010/main" val="1918554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z="4000" b="1" dirty="0" smtClean="0">
                <a:solidFill>
                  <a:srgbClr val="0070C0"/>
                </a:solidFill>
              </a:rPr>
              <a:t>Evaluaciones universitarias y profesionales</a:t>
            </a:r>
            <a:endParaRPr lang="es-MX" sz="4000" b="1" dirty="0">
              <a:solidFill>
                <a:srgbClr val="0070C0"/>
              </a:solidFill>
            </a:endParaRPr>
          </a:p>
        </p:txBody>
      </p:sp>
      <p:sp>
        <p:nvSpPr>
          <p:cNvPr id="3" name="Content Placeholder 2"/>
          <p:cNvSpPr>
            <a:spLocks noGrp="1"/>
          </p:cNvSpPr>
          <p:nvPr>
            <p:ph idx="1"/>
          </p:nvPr>
        </p:nvSpPr>
        <p:spPr/>
        <p:txBody>
          <a:bodyPr/>
          <a:lstStyle/>
          <a:p>
            <a:r>
              <a:rPr lang="es-ES" dirty="0"/>
              <a:t>Los inventarios y evaluaciones de intereses apropiados para el desarrollo pueden:</a:t>
            </a:r>
          </a:p>
          <a:p>
            <a:r>
              <a:rPr lang="es-ES" dirty="0"/>
              <a:t>Chispa curiosidad por las fortalezas y talentos.</a:t>
            </a:r>
          </a:p>
          <a:p>
            <a:r>
              <a:rPr lang="es-ES" dirty="0"/>
              <a:t>Construir conciencia de sí mismo</a:t>
            </a:r>
          </a:p>
          <a:p>
            <a:r>
              <a:rPr lang="es-ES" dirty="0"/>
              <a:t>Establecer una base para la exploración continua necesaria para crear aspiraciones y establecer metas</a:t>
            </a:r>
          </a:p>
          <a:p>
            <a:r>
              <a:rPr lang="es-ES" dirty="0"/>
              <a:t>La planificación temprana de los estudiantes puede convertirse en hábitos que son críticos para el éxito en la preparación universitaria y profesional.</a:t>
            </a:r>
            <a:endParaRPr lang="en-US" dirty="0"/>
          </a:p>
        </p:txBody>
      </p:sp>
    </p:spTree>
    <p:extLst>
      <p:ext uri="{BB962C8B-B14F-4D97-AF65-F5344CB8AC3E}">
        <p14:creationId xmlns:p14="http://schemas.microsoft.com/office/powerpoint/2010/main" val="1508559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4000" b="1" dirty="0">
                <a:solidFill>
                  <a:srgbClr val="0070C0"/>
                </a:solidFill>
              </a:rPr>
              <a:t>Planificación de asequibilidad de la universidad</a:t>
            </a:r>
            <a:endParaRPr lang="en-US" sz="4000" b="1" dirty="0">
              <a:solidFill>
                <a:srgbClr val="0070C0"/>
              </a:solidFill>
            </a:endParaRPr>
          </a:p>
        </p:txBody>
      </p:sp>
      <p:sp>
        <p:nvSpPr>
          <p:cNvPr id="3" name="Content Placeholder 2"/>
          <p:cNvSpPr>
            <a:spLocks noGrp="1"/>
          </p:cNvSpPr>
          <p:nvPr>
            <p:ph idx="1"/>
          </p:nvPr>
        </p:nvSpPr>
        <p:spPr/>
        <p:txBody>
          <a:bodyPr/>
          <a:lstStyle/>
          <a:p>
            <a:r>
              <a:rPr lang="es-ES" dirty="0"/>
              <a:t>Comprender las finanzas básicas y cómo usar y administrar el dinero son habilidades esenciales que crean una base para la educación financiera</a:t>
            </a:r>
            <a:r>
              <a:rPr lang="es-ES" dirty="0" smtClean="0"/>
              <a:t>.</a:t>
            </a:r>
          </a:p>
          <a:p>
            <a:r>
              <a:rPr lang="es-ES" dirty="0"/>
              <a:t>Los estudiantes que aplican su conocimiento de las decisiones financieras cotidianas y se involucran en actividades significativas relacionadas con las finanzas están equipados para aumentar y expandir sus conocimientos de educación financiera y ayuda financiera en los próximos años</a:t>
            </a:r>
            <a:r>
              <a:rPr lang="es-ES" dirty="0" smtClean="0"/>
              <a:t>.</a:t>
            </a:r>
          </a:p>
          <a:p>
            <a:r>
              <a:rPr lang="es-ES" dirty="0"/>
              <a:t>Comprenda que el dinero está ligado al trabajo.</a:t>
            </a:r>
            <a:endParaRPr lang="en-US" dirty="0"/>
          </a:p>
        </p:txBody>
      </p:sp>
    </p:spTree>
    <p:extLst>
      <p:ext uri="{BB962C8B-B14F-4D97-AF65-F5344CB8AC3E}">
        <p14:creationId xmlns:p14="http://schemas.microsoft.com/office/powerpoint/2010/main" val="327559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3600" dirty="0">
                <a:solidFill>
                  <a:srgbClr val="FF0000"/>
                </a:solidFill>
              </a:rPr>
              <a:t>¿Por qué la preparación universitaria y profesional en la escuela primaria?</a:t>
            </a:r>
            <a:endParaRPr lang="en-US" sz="3600" dirty="0">
              <a:solidFill>
                <a:srgbClr val="FF0000"/>
              </a:solidFill>
            </a:endParaRPr>
          </a:p>
        </p:txBody>
      </p:sp>
      <p:sp>
        <p:nvSpPr>
          <p:cNvPr id="3" name="Content Placeholder 2"/>
          <p:cNvSpPr>
            <a:spLocks noGrp="1"/>
          </p:cNvSpPr>
          <p:nvPr>
            <p:ph idx="1"/>
          </p:nvPr>
        </p:nvSpPr>
        <p:spPr/>
        <p:txBody>
          <a:bodyPr/>
          <a:lstStyle/>
          <a:p>
            <a:r>
              <a:rPr lang="es-ES" dirty="0"/>
              <a:t>Actualmente, el 65% de las ofertas de trabajo requieren educación postsecundaria</a:t>
            </a:r>
            <a:r>
              <a:rPr lang="es-ES" dirty="0" smtClean="0"/>
              <a:t>.</a:t>
            </a:r>
          </a:p>
          <a:p>
            <a:r>
              <a:rPr lang="es-ES" dirty="0"/>
              <a:t>Solo el 42% de los estadounidenses actualmente obtienen un título asociado o superior a la edad de 25 años</a:t>
            </a:r>
            <a:r>
              <a:rPr lang="es-ES" dirty="0" smtClean="0"/>
              <a:t>.</a:t>
            </a:r>
          </a:p>
          <a:p>
            <a:r>
              <a:rPr lang="es-ES" dirty="0"/>
              <a:t>La preparación efectiva para la universidad y la carrera profesional comienza en el kínder y continúa hasta la escuela secundaria.</a:t>
            </a:r>
            <a:endParaRPr lang="en-US" dirty="0"/>
          </a:p>
        </p:txBody>
      </p:sp>
    </p:spTree>
    <p:extLst>
      <p:ext uri="{BB962C8B-B14F-4D97-AF65-F5344CB8AC3E}">
        <p14:creationId xmlns:p14="http://schemas.microsoft.com/office/powerpoint/2010/main" val="2420409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Este taller lo informara sobre:</a:t>
            </a:r>
            <a:endParaRPr lang="es-MX" dirty="0"/>
          </a:p>
        </p:txBody>
      </p:sp>
      <p:sp>
        <p:nvSpPr>
          <p:cNvPr id="3" name="Content Placeholder 2"/>
          <p:cNvSpPr>
            <a:spLocks noGrp="1"/>
          </p:cNvSpPr>
          <p:nvPr>
            <p:ph idx="1"/>
          </p:nvPr>
        </p:nvSpPr>
        <p:spPr/>
        <p:txBody>
          <a:bodyPr>
            <a:normAutofit/>
          </a:bodyPr>
          <a:lstStyle/>
          <a:p>
            <a:r>
              <a:rPr lang="es-ES" dirty="0">
                <a:latin typeface="Copperplate Gothic Light" panose="020E0507020206020404" pitchFamily="34" charset="0"/>
              </a:rPr>
              <a:t>Lo que significa estar listo para </a:t>
            </a:r>
            <a:r>
              <a:rPr lang="es-ES" dirty="0" smtClean="0">
                <a:latin typeface="Copperplate Gothic Light" panose="020E0507020206020404" pitchFamily="34" charset="0"/>
              </a:rPr>
              <a:t>una carrera universitaria</a:t>
            </a:r>
            <a:endParaRPr lang="es-ES" dirty="0">
              <a:latin typeface="Copperplate Gothic Light" panose="020E0507020206020404" pitchFamily="34" charset="0"/>
            </a:endParaRPr>
          </a:p>
          <a:p>
            <a:r>
              <a:rPr lang="es-ES" dirty="0">
                <a:latin typeface="Copperplate Gothic Light" panose="020E0507020206020404" pitchFamily="34" charset="0"/>
              </a:rPr>
              <a:t>Lo que los padres </a:t>
            </a:r>
            <a:r>
              <a:rPr lang="es-ES" dirty="0" smtClean="0">
                <a:latin typeface="Copperplate Gothic Light" panose="020E0507020206020404" pitchFamily="34" charset="0"/>
              </a:rPr>
              <a:t>de primaria </a:t>
            </a:r>
            <a:r>
              <a:rPr lang="es-ES" dirty="0">
                <a:latin typeface="Copperplate Gothic Light" panose="020E0507020206020404" pitchFamily="34" charset="0"/>
              </a:rPr>
              <a:t>necesitan saber ahora</a:t>
            </a:r>
          </a:p>
          <a:p>
            <a:r>
              <a:rPr lang="es-ES" dirty="0">
                <a:latin typeface="Copperplate Gothic Light" panose="020E0507020206020404" pitchFamily="34" charset="0"/>
              </a:rPr>
              <a:t>Planificación académica</a:t>
            </a:r>
          </a:p>
          <a:p>
            <a:r>
              <a:rPr lang="es-ES" dirty="0">
                <a:latin typeface="Copperplate Gothic Light" panose="020E0507020206020404" pitchFamily="34" charset="0"/>
              </a:rPr>
              <a:t>Planes de graduación</a:t>
            </a:r>
          </a:p>
          <a:p>
            <a:r>
              <a:rPr lang="es-ES" dirty="0">
                <a:latin typeface="Copperplate Gothic Light" panose="020E0507020206020404" pitchFamily="34" charset="0"/>
              </a:rPr>
              <a:t>Academias</a:t>
            </a:r>
          </a:p>
          <a:p>
            <a:r>
              <a:rPr lang="es-ES" dirty="0">
                <a:latin typeface="Copperplate Gothic Light" panose="020E0507020206020404" pitchFamily="34" charset="0"/>
              </a:rPr>
              <a:t>Educación profesional y técnica</a:t>
            </a:r>
          </a:p>
          <a:p>
            <a:r>
              <a:rPr lang="es-ES" dirty="0">
                <a:latin typeface="Copperplate Gothic Light" panose="020E0507020206020404" pitchFamily="34" charset="0"/>
              </a:rPr>
              <a:t>Oportunidades Militares</a:t>
            </a:r>
          </a:p>
          <a:p>
            <a:r>
              <a:rPr lang="es-ES" dirty="0">
                <a:latin typeface="Copperplate Gothic Light" panose="020E0507020206020404" pitchFamily="34" charset="0"/>
              </a:rPr>
              <a:t>Preparación financiera</a:t>
            </a:r>
          </a:p>
        </p:txBody>
      </p:sp>
    </p:spTree>
    <p:extLst>
      <p:ext uri="{BB962C8B-B14F-4D97-AF65-F5344CB8AC3E}">
        <p14:creationId xmlns:p14="http://schemas.microsoft.com/office/powerpoint/2010/main" val="3669772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solidFill>
                  <a:srgbClr val="FF0000"/>
                </a:solidFill>
              </a:rPr>
              <a:t>8 de cada 10 empleos en la próxima década</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s-ES" sz="6000" dirty="0">
                <a:latin typeface="+mj-lt"/>
              </a:rPr>
              <a:t>Requerirá alguna forma de educación más allá de la escuela secundaria</a:t>
            </a:r>
            <a:endParaRPr lang="en-US" sz="6000" dirty="0">
              <a:latin typeface="+mj-lt"/>
            </a:endParaRPr>
          </a:p>
        </p:txBody>
      </p:sp>
    </p:spTree>
    <p:extLst>
      <p:ext uri="{BB962C8B-B14F-4D97-AF65-F5344CB8AC3E}">
        <p14:creationId xmlns:p14="http://schemas.microsoft.com/office/powerpoint/2010/main" val="1045329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31891" t="25379" r="32051" b="9920"/>
          <a:stretch/>
        </p:blipFill>
        <p:spPr bwMode="auto">
          <a:xfrm>
            <a:off x="1371600" y="306876"/>
            <a:ext cx="5943600" cy="6093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9069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3800" b="1" dirty="0">
                <a:solidFill>
                  <a:srgbClr val="FF0000"/>
                </a:solidFill>
              </a:rPr>
              <a:t>Habrá 55 millones de puestos de trabajo en la economía hasta 2020.</a:t>
            </a:r>
            <a:endParaRPr lang="en-US" sz="3800" b="1" dirty="0">
              <a:solidFill>
                <a:srgbClr val="FF0000"/>
              </a:solidFill>
            </a:endParaRPr>
          </a:p>
        </p:txBody>
      </p:sp>
      <p:pic>
        <p:nvPicPr>
          <p:cNvPr id="4" name="Content Placeholder 3"/>
          <p:cNvPicPr>
            <a:picLocks noGrp="1"/>
          </p:cNvPicPr>
          <p:nvPr>
            <p:ph idx="1"/>
          </p:nvPr>
        </p:nvPicPr>
        <p:blipFill rotWithShape="1">
          <a:blip r:embed="rId2"/>
          <a:srcRect l="33494" t="31072" r="34776" b="12771"/>
          <a:stretch/>
        </p:blipFill>
        <p:spPr bwMode="auto">
          <a:xfrm>
            <a:off x="1752600" y="1417638"/>
            <a:ext cx="5105400" cy="49069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50079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solidFill>
                  <a:srgbClr val="FF0000"/>
                </a:solidFill>
              </a:rPr>
              <a:t>Estudios de la Universidad de Georgetown</a:t>
            </a:r>
            <a:endParaRPr lang="en-US" dirty="0">
              <a:solidFill>
                <a:srgbClr val="FF0000"/>
              </a:solidFill>
            </a:endParaRPr>
          </a:p>
        </p:txBody>
      </p:sp>
      <p:pic>
        <p:nvPicPr>
          <p:cNvPr id="4" name="Content Placeholder 3"/>
          <p:cNvPicPr>
            <a:picLocks noGrp="1"/>
          </p:cNvPicPr>
          <p:nvPr>
            <p:ph idx="1"/>
          </p:nvPr>
        </p:nvPicPr>
        <p:blipFill rotWithShape="1">
          <a:blip r:embed="rId2"/>
          <a:srcRect l="31287" t="25371" r="33766" b="27364"/>
          <a:stretch/>
        </p:blipFill>
        <p:spPr bwMode="auto">
          <a:xfrm>
            <a:off x="609600" y="1676400"/>
            <a:ext cx="7086600" cy="4876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62822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3600" b="1" dirty="0">
                <a:solidFill>
                  <a:srgbClr val="FF0000"/>
                </a:solidFill>
              </a:rPr>
              <a:t>28% de estudiantes de primer año de la universidad que tomaron el ACT</a:t>
            </a:r>
            <a:endParaRPr lang="en-US" sz="3600" b="1" dirty="0">
              <a:solidFill>
                <a:srgbClr val="FF0000"/>
              </a:solidFill>
            </a:endParaRPr>
          </a:p>
        </p:txBody>
      </p:sp>
      <p:sp>
        <p:nvSpPr>
          <p:cNvPr id="3" name="Content Placeholder 2"/>
          <p:cNvSpPr>
            <a:spLocks noGrp="1"/>
          </p:cNvSpPr>
          <p:nvPr>
            <p:ph idx="1"/>
          </p:nvPr>
        </p:nvSpPr>
        <p:spPr/>
        <p:txBody>
          <a:bodyPr/>
          <a:lstStyle/>
          <a:p>
            <a:r>
              <a:rPr lang="es-MX" sz="2800" dirty="0" smtClean="0">
                <a:latin typeface="+mj-lt"/>
              </a:rPr>
              <a:t>No se necesitó remedio Año de primer año en la universidad</a:t>
            </a:r>
          </a:p>
          <a:p>
            <a:pPr marL="114300" indent="0">
              <a:buNone/>
            </a:pPr>
            <a:r>
              <a:rPr lang="es-MX" sz="2800" dirty="0" smtClean="0">
                <a:latin typeface="+mj-lt"/>
              </a:rPr>
              <a:t>Esto significa:</a:t>
            </a:r>
          </a:p>
          <a:p>
            <a:pPr marL="114300" indent="0">
              <a:buNone/>
            </a:pPr>
            <a:r>
              <a:rPr lang="es-MX" sz="2800" dirty="0" smtClean="0">
                <a:latin typeface="+mj-lt"/>
              </a:rPr>
              <a:t>¡El 72% de los estudiantes de primer año de la universidad NO ESTARON preparados para el trabajo universitario!</a:t>
            </a:r>
          </a:p>
          <a:p>
            <a:endParaRPr lang="en-US" dirty="0"/>
          </a:p>
        </p:txBody>
      </p:sp>
    </p:spTree>
    <p:extLst>
      <p:ext uri="{BB962C8B-B14F-4D97-AF65-F5344CB8AC3E}">
        <p14:creationId xmlns:p14="http://schemas.microsoft.com/office/powerpoint/2010/main" val="3230037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3400" b="1" dirty="0">
                <a:solidFill>
                  <a:srgbClr val="FF0000"/>
                </a:solidFill>
              </a:rPr>
              <a:t>Razones principales por las que los estudiantes abandonan la universidad</a:t>
            </a:r>
            <a:endParaRPr lang="en-US" sz="3400" b="1" dirty="0">
              <a:solidFill>
                <a:srgbClr val="FF0000"/>
              </a:solidFill>
            </a:endParaRPr>
          </a:p>
        </p:txBody>
      </p:sp>
      <p:sp>
        <p:nvSpPr>
          <p:cNvPr id="3" name="Content Placeholder 2"/>
          <p:cNvSpPr>
            <a:spLocks noGrp="1"/>
          </p:cNvSpPr>
          <p:nvPr>
            <p:ph idx="1"/>
          </p:nvPr>
        </p:nvSpPr>
        <p:spPr/>
        <p:txBody>
          <a:bodyPr/>
          <a:lstStyle/>
          <a:p>
            <a:r>
              <a:rPr lang="es-ES" sz="3200" dirty="0">
                <a:latin typeface="+mj-lt"/>
              </a:rPr>
              <a:t>La falta de preparación </a:t>
            </a:r>
            <a:r>
              <a:rPr lang="es-ES" sz="3200" dirty="0" smtClean="0">
                <a:latin typeface="+mj-lt"/>
              </a:rPr>
              <a:t>académica</a:t>
            </a:r>
          </a:p>
          <a:p>
            <a:r>
              <a:rPr lang="es-ES" sz="3200" dirty="0">
                <a:latin typeface="+mj-lt"/>
              </a:rPr>
              <a:t>Mala planificación financiera y dificultades para equilibrar el trabajo y la </a:t>
            </a:r>
            <a:r>
              <a:rPr lang="es-ES" sz="3200" dirty="0" smtClean="0">
                <a:latin typeface="+mj-lt"/>
              </a:rPr>
              <a:t>universidad</a:t>
            </a:r>
          </a:p>
          <a:p>
            <a:r>
              <a:rPr lang="es-ES" sz="3200" dirty="0">
                <a:latin typeface="+mj-lt"/>
              </a:rPr>
              <a:t>Una sensación de no pertenencia; una sensación de aislamiento, </a:t>
            </a:r>
            <a:r>
              <a:rPr lang="es-ES" sz="3200" dirty="0" smtClean="0">
                <a:latin typeface="+mj-lt"/>
              </a:rPr>
              <a:t>nostalgia</a:t>
            </a:r>
          </a:p>
          <a:p>
            <a:r>
              <a:rPr lang="es-ES" sz="3200" dirty="0">
                <a:latin typeface="+mj-lt"/>
              </a:rPr>
              <a:t>Falta de apoyo de los padres</a:t>
            </a:r>
            <a:endParaRPr lang="es-ES" sz="3200" dirty="0" smtClean="0">
              <a:latin typeface="+mj-lt"/>
            </a:endParaRPr>
          </a:p>
          <a:p>
            <a:endParaRPr lang="es-ES" dirty="0"/>
          </a:p>
          <a:p>
            <a:pPr marL="114300" indent="0">
              <a:buNone/>
            </a:pPr>
            <a:endParaRPr lang="en-US" dirty="0"/>
          </a:p>
        </p:txBody>
      </p:sp>
    </p:spTree>
    <p:extLst>
      <p:ext uri="{BB962C8B-B14F-4D97-AF65-F5344CB8AC3E}">
        <p14:creationId xmlns:p14="http://schemas.microsoft.com/office/powerpoint/2010/main" val="3826715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smtClean="0">
                <a:solidFill>
                  <a:srgbClr val="FF0000"/>
                </a:solidFill>
              </a:rPr>
              <a:t>Expectativa</a:t>
            </a:r>
            <a:endParaRPr lang="es-MX" b="1" dirty="0">
              <a:solidFill>
                <a:srgbClr val="FF0000"/>
              </a:solidFill>
            </a:endParaRPr>
          </a:p>
        </p:txBody>
      </p:sp>
      <p:sp>
        <p:nvSpPr>
          <p:cNvPr id="3" name="Content Placeholder 2"/>
          <p:cNvSpPr>
            <a:spLocks noGrp="1"/>
          </p:cNvSpPr>
          <p:nvPr>
            <p:ph idx="1"/>
          </p:nvPr>
        </p:nvSpPr>
        <p:spPr/>
        <p:txBody>
          <a:bodyPr>
            <a:normAutofit/>
          </a:bodyPr>
          <a:lstStyle/>
          <a:p>
            <a:r>
              <a:rPr lang="es-ES" sz="3200" b="1" dirty="0">
                <a:solidFill>
                  <a:srgbClr val="7030A0"/>
                </a:solidFill>
                <a:latin typeface="+mj-lt"/>
              </a:rPr>
              <a:t>TODOS</a:t>
            </a:r>
            <a:r>
              <a:rPr lang="es-ES" sz="3200" dirty="0">
                <a:latin typeface="+mj-lt"/>
              </a:rPr>
              <a:t> los estudiantes, independientemente de sus antecedentes y condición económica, pueden prepararse para la universidad y la carrera profesional</a:t>
            </a:r>
          </a:p>
          <a:p>
            <a:r>
              <a:rPr lang="es-ES" sz="3200" dirty="0">
                <a:latin typeface="+mj-lt"/>
              </a:rPr>
              <a:t>La investigación muestra claramente que alcanzar el dominio de la lectura en 3er grado es un indicador del éxito académico futuro.</a:t>
            </a:r>
            <a:endParaRPr lang="en-US" sz="3200" dirty="0">
              <a:latin typeface="+mj-lt"/>
            </a:endParaRPr>
          </a:p>
        </p:txBody>
      </p:sp>
    </p:spTree>
    <p:extLst>
      <p:ext uri="{BB962C8B-B14F-4D97-AF65-F5344CB8AC3E}">
        <p14:creationId xmlns:p14="http://schemas.microsoft.com/office/powerpoint/2010/main" val="4040285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772400" cy="1143000"/>
          </a:xfrm>
        </p:spPr>
        <p:txBody>
          <a:bodyPr/>
          <a:lstStyle/>
          <a:p>
            <a:r>
              <a:rPr lang="es-ES" sz="2400" dirty="0" smtClean="0">
                <a:solidFill>
                  <a:srgbClr val="FF0000"/>
                </a:solidFill>
              </a:rPr>
              <a:t>Escuelas Primarias  crean </a:t>
            </a:r>
            <a:r>
              <a:rPr lang="es-ES" sz="2400" dirty="0">
                <a:solidFill>
                  <a:srgbClr val="FF0000"/>
                </a:solidFill>
              </a:rPr>
              <a:t>conciencia temprana, conocimiento y habilidades que sientan las bases para el rigor académico y el desarrollo social necesarios para la preparación universitaria y profesional.</a:t>
            </a:r>
            <a:endParaRPr lang="en-US" sz="2400" dirty="0">
              <a:solidFill>
                <a:srgbClr val="FF0000"/>
              </a:solidFill>
            </a:endParaRPr>
          </a:p>
        </p:txBody>
      </p:sp>
      <p:sp>
        <p:nvSpPr>
          <p:cNvPr id="3" name="Content Placeholder 2"/>
          <p:cNvSpPr>
            <a:spLocks noGrp="1"/>
          </p:cNvSpPr>
          <p:nvPr>
            <p:ph idx="1"/>
          </p:nvPr>
        </p:nvSpPr>
        <p:spPr/>
        <p:txBody>
          <a:bodyPr/>
          <a:lstStyle/>
          <a:p>
            <a:r>
              <a:rPr lang="es-ES" dirty="0">
                <a:latin typeface="+mj-lt"/>
              </a:rPr>
              <a:t>Señales universitarias de maestros fuera de las puertas de las aulas</a:t>
            </a:r>
          </a:p>
          <a:p>
            <a:r>
              <a:rPr lang="es-ES" dirty="0">
                <a:latin typeface="+mj-lt"/>
              </a:rPr>
              <a:t>Banners universitarios y banderines</a:t>
            </a:r>
          </a:p>
          <a:p>
            <a:r>
              <a:rPr lang="es-ES" dirty="0" err="1">
                <a:latin typeface="+mj-lt"/>
              </a:rPr>
              <a:t>Weekly</a:t>
            </a:r>
            <a:r>
              <a:rPr lang="es-ES" dirty="0">
                <a:latin typeface="+mj-lt"/>
              </a:rPr>
              <a:t> </a:t>
            </a:r>
            <a:r>
              <a:rPr lang="es-ES" dirty="0" err="1">
                <a:latin typeface="+mj-lt"/>
              </a:rPr>
              <a:t>College</a:t>
            </a:r>
            <a:r>
              <a:rPr lang="es-ES" dirty="0">
                <a:latin typeface="+mj-lt"/>
              </a:rPr>
              <a:t> / </a:t>
            </a:r>
            <a:r>
              <a:rPr lang="es-ES" dirty="0" err="1">
                <a:latin typeface="+mj-lt"/>
              </a:rPr>
              <a:t>Military</a:t>
            </a:r>
            <a:r>
              <a:rPr lang="es-ES" dirty="0">
                <a:latin typeface="+mj-lt"/>
              </a:rPr>
              <a:t> </a:t>
            </a:r>
            <a:r>
              <a:rPr lang="es-ES" dirty="0" err="1">
                <a:latin typeface="+mj-lt"/>
              </a:rPr>
              <a:t>Shirt</a:t>
            </a:r>
            <a:r>
              <a:rPr lang="es-ES" dirty="0">
                <a:latin typeface="+mj-lt"/>
              </a:rPr>
              <a:t> Day</a:t>
            </a:r>
          </a:p>
          <a:p>
            <a:r>
              <a:rPr lang="es-ES" dirty="0">
                <a:latin typeface="+mj-lt"/>
              </a:rPr>
              <a:t>Día de Carrera para PK-5th</a:t>
            </a:r>
          </a:p>
          <a:p>
            <a:r>
              <a:rPr lang="es-ES" dirty="0">
                <a:latin typeface="+mj-lt"/>
              </a:rPr>
              <a:t>Visitas a la universidad - 3 ° a 5 °</a:t>
            </a:r>
          </a:p>
          <a:p>
            <a:r>
              <a:rPr lang="es-ES" dirty="0">
                <a:latin typeface="+mj-lt"/>
              </a:rPr>
              <a:t>JA </a:t>
            </a:r>
            <a:r>
              <a:rPr lang="es-ES" dirty="0" err="1">
                <a:latin typeface="+mj-lt"/>
              </a:rPr>
              <a:t>BizTown</a:t>
            </a:r>
            <a:r>
              <a:rPr lang="es-ES" dirty="0">
                <a:latin typeface="+mj-lt"/>
              </a:rPr>
              <a:t> (laboratorio interactivo de libre mercado)</a:t>
            </a:r>
          </a:p>
          <a:p>
            <a:r>
              <a:rPr lang="es-ES" dirty="0">
                <a:latin typeface="+mj-lt"/>
              </a:rPr>
              <a:t>Establecer las bases para la escuela media y secundaria</a:t>
            </a:r>
          </a:p>
          <a:p>
            <a:r>
              <a:rPr lang="es-ES" dirty="0">
                <a:latin typeface="+mj-lt"/>
              </a:rPr>
              <a:t>Sitio web del asesor: videos de carreras, inventarios de intereses, etc.</a:t>
            </a:r>
            <a:endParaRPr lang="en-US" dirty="0">
              <a:latin typeface="+mj-lt"/>
            </a:endParaRPr>
          </a:p>
        </p:txBody>
      </p:sp>
    </p:spTree>
    <p:extLst>
      <p:ext uri="{BB962C8B-B14F-4D97-AF65-F5344CB8AC3E}">
        <p14:creationId xmlns:p14="http://schemas.microsoft.com/office/powerpoint/2010/main" val="1932099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924800" cy="1143000"/>
          </a:xfrm>
        </p:spPr>
        <p:txBody>
          <a:bodyPr/>
          <a:lstStyle/>
          <a:p>
            <a:r>
              <a:rPr lang="es-ES" sz="4000" b="1" dirty="0">
                <a:solidFill>
                  <a:srgbClr val="FF0000"/>
                </a:solidFill>
              </a:rPr>
              <a:t>Guía de padres para la preparación universitaria y profesional</a:t>
            </a:r>
            <a:endParaRPr lang="en-US" sz="4000"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s-ES" dirty="0">
                <a:latin typeface="+mj-lt"/>
              </a:rPr>
              <a:t>Éxito en Lectura Temprana y Matemáticas: El estudiante puede leer a nivel de grado y hacer matemáticas al nivel de grado para el final del 3er grado.</a:t>
            </a:r>
          </a:p>
          <a:p>
            <a:r>
              <a:rPr lang="es-ES" dirty="0">
                <a:latin typeface="+mj-lt"/>
              </a:rPr>
              <a:t>Responsabilidad personal: el alumno exhibe buenos hábitos de trabajo. Ayude a su hijo aumentando la responsabilidad en la casa y fomentando el trabajo escolar.</a:t>
            </a:r>
          </a:p>
          <a:p>
            <a:r>
              <a:rPr lang="es-ES" dirty="0">
                <a:latin typeface="+mj-lt"/>
              </a:rPr>
              <a:t>Habilidades de desarrollo profesional</a:t>
            </a:r>
          </a:p>
          <a:p>
            <a:r>
              <a:rPr lang="es-ES" dirty="0">
                <a:latin typeface="+mj-lt"/>
              </a:rPr>
              <a:t>Conciencia de la relación entre la escuela y el trabajo.</a:t>
            </a:r>
          </a:p>
          <a:p>
            <a:r>
              <a:rPr lang="es-ES" dirty="0">
                <a:latin typeface="+mj-lt"/>
              </a:rPr>
              <a:t>Habilidades para comprender y utilizar información profesional</a:t>
            </a:r>
          </a:p>
          <a:p>
            <a:r>
              <a:rPr lang="es-ES" dirty="0">
                <a:latin typeface="+mj-lt"/>
              </a:rPr>
              <a:t>Conciencia de los beneficios del logro académico.</a:t>
            </a:r>
          </a:p>
          <a:p>
            <a:r>
              <a:rPr lang="es-ES" dirty="0">
                <a:latin typeface="+mj-lt"/>
              </a:rPr>
              <a:t>Conciencia de diferentes ocupaciones y los roles cambiantes de género.</a:t>
            </a:r>
          </a:p>
          <a:p>
            <a:r>
              <a:rPr lang="es-ES" dirty="0">
                <a:latin typeface="+mj-lt"/>
              </a:rPr>
              <a:t>Conciencia del proceso de planificación de carrera.</a:t>
            </a:r>
            <a:endParaRPr lang="en-US" dirty="0">
              <a:latin typeface="+mj-lt"/>
            </a:endParaRPr>
          </a:p>
        </p:txBody>
      </p:sp>
    </p:spTree>
    <p:extLst>
      <p:ext uri="{BB962C8B-B14F-4D97-AF65-F5344CB8AC3E}">
        <p14:creationId xmlns:p14="http://schemas.microsoft.com/office/powerpoint/2010/main" val="3780166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3600" b="1" dirty="0">
                <a:solidFill>
                  <a:srgbClr val="FF0000"/>
                </a:solidFill>
              </a:rPr>
              <a:t>Guía de padres para la preparación universitaria y profesional</a:t>
            </a:r>
            <a:endParaRPr lang="en-US" sz="3600" dirty="0"/>
          </a:p>
        </p:txBody>
      </p:sp>
      <p:sp>
        <p:nvSpPr>
          <p:cNvPr id="3" name="Content Placeholder 2"/>
          <p:cNvSpPr>
            <a:spLocks noGrp="1"/>
          </p:cNvSpPr>
          <p:nvPr>
            <p:ph idx="1"/>
          </p:nvPr>
        </p:nvSpPr>
        <p:spPr/>
        <p:txBody>
          <a:bodyPr/>
          <a:lstStyle/>
          <a:p>
            <a:r>
              <a:rPr lang="es-ES" dirty="0">
                <a:latin typeface="+mj-lt"/>
              </a:rPr>
              <a:t>Habilidades interpersonales: el alumno interactúa positivamente con quienes lo rodean. Ayude a su hijo exponiéndolo a experiencias que requieran que trabajen y jueguen con otros.</a:t>
            </a:r>
          </a:p>
          <a:p>
            <a:r>
              <a:rPr lang="es-ES" dirty="0">
                <a:latin typeface="+mj-lt"/>
              </a:rPr>
              <a:t>Limite las actividades pasivas (electrónica)</a:t>
            </a:r>
          </a:p>
          <a:p>
            <a:r>
              <a:rPr lang="es-ES" dirty="0">
                <a:latin typeface="+mj-lt"/>
              </a:rPr>
              <a:t>Toma de decisiones: el alumno comprende el proceso de toma de decisiones. Aliente a su hijo a tomar decisiones por su cuenta. Posiblemente un pequeño presupuesto de gastos u organizando un día en familia, cualquier cosa que implique planificación y elecciones.</a:t>
            </a:r>
            <a:endParaRPr lang="en-US" dirty="0">
              <a:latin typeface="+mj-lt"/>
            </a:endParaRPr>
          </a:p>
        </p:txBody>
      </p:sp>
    </p:spTree>
    <p:extLst>
      <p:ext uri="{BB962C8B-B14F-4D97-AF65-F5344CB8AC3E}">
        <p14:creationId xmlns:p14="http://schemas.microsoft.com/office/powerpoint/2010/main" val="238968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3600" dirty="0">
                <a:solidFill>
                  <a:srgbClr val="FF0000"/>
                </a:solidFill>
              </a:rPr>
              <a:t>¿Qué tipo de estudiantes queremos que salgan de nuestras escuelas?</a:t>
            </a:r>
            <a:endParaRPr lang="en-US" sz="3600" dirty="0">
              <a:solidFill>
                <a:srgbClr val="FF000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64533174"/>
              </p:ext>
            </p:extLst>
          </p:nvPr>
        </p:nvGraphicFramePr>
        <p:xfrm>
          <a:off x="457200" y="1489254"/>
          <a:ext cx="7620000" cy="2700965"/>
        </p:xfrm>
        <a:graphic>
          <a:graphicData uri="http://schemas.openxmlformats.org/drawingml/2006/table">
            <a:tbl>
              <a:tblPr firstRow="1" bandRow="1">
                <a:tableStyleId>{5940675A-B579-460E-94D1-54222C63F5DA}</a:tableStyleId>
              </a:tblPr>
              <a:tblGrid>
                <a:gridCol w="2514600">
                  <a:extLst>
                    <a:ext uri="{9D8B030D-6E8A-4147-A177-3AD203B41FA5}">
                      <a16:colId xmlns:a16="http://schemas.microsoft.com/office/drawing/2014/main" val="1037989490"/>
                    </a:ext>
                  </a:extLst>
                </a:gridCol>
                <a:gridCol w="2590800">
                  <a:extLst>
                    <a:ext uri="{9D8B030D-6E8A-4147-A177-3AD203B41FA5}">
                      <a16:colId xmlns:a16="http://schemas.microsoft.com/office/drawing/2014/main" val="1000096399"/>
                    </a:ext>
                  </a:extLst>
                </a:gridCol>
                <a:gridCol w="2514600">
                  <a:extLst>
                    <a:ext uri="{9D8B030D-6E8A-4147-A177-3AD203B41FA5}">
                      <a16:colId xmlns:a16="http://schemas.microsoft.com/office/drawing/2014/main" val="1805392086"/>
                    </a:ext>
                  </a:extLst>
                </a:gridCol>
              </a:tblGrid>
              <a:tr h="291243">
                <a:tc>
                  <a:txBody>
                    <a:bodyPr/>
                    <a:lstStyle/>
                    <a:p>
                      <a:r>
                        <a:rPr lang="es-MX" sz="1400" noProof="0" dirty="0" smtClean="0"/>
                        <a:t>Lectores</a:t>
                      </a:r>
                      <a:endParaRPr lang="es-MX" sz="1400" noProof="0" dirty="0"/>
                    </a:p>
                  </a:txBody>
                  <a:tcPr/>
                </a:tc>
                <a:tc>
                  <a:txBody>
                    <a:bodyPr/>
                    <a:lstStyle/>
                    <a:p>
                      <a:r>
                        <a:rPr lang="es-MX" sz="1400" noProof="0" dirty="0" smtClean="0"/>
                        <a:t>Escritores</a:t>
                      </a:r>
                      <a:endParaRPr lang="es-MX" sz="1400" noProof="0" dirty="0"/>
                    </a:p>
                  </a:txBody>
                  <a:tcPr/>
                </a:tc>
                <a:tc>
                  <a:txBody>
                    <a:bodyPr/>
                    <a:lstStyle/>
                    <a:p>
                      <a:r>
                        <a:rPr lang="es-MX" sz="1400" noProof="0" dirty="0" smtClean="0"/>
                        <a:t>Exitoso</a:t>
                      </a:r>
                      <a:endParaRPr lang="es-MX" sz="1400" noProof="0" dirty="0"/>
                    </a:p>
                  </a:txBody>
                  <a:tcPr/>
                </a:tc>
                <a:extLst>
                  <a:ext uri="{0D108BD9-81ED-4DB2-BD59-A6C34878D82A}">
                    <a16:rowId xmlns:a16="http://schemas.microsoft.com/office/drawing/2014/main" val="2750124407"/>
                  </a:ext>
                </a:extLst>
              </a:tr>
              <a:tr h="295571">
                <a:tc>
                  <a:txBody>
                    <a:bodyPr/>
                    <a:lstStyle/>
                    <a:p>
                      <a:r>
                        <a:rPr lang="es-MX" sz="1400" noProof="0" dirty="0" smtClean="0"/>
                        <a:t>inteligente</a:t>
                      </a:r>
                      <a:endParaRPr lang="es-MX" sz="1400" noProof="0" dirty="0"/>
                    </a:p>
                  </a:txBody>
                  <a:tcPr/>
                </a:tc>
                <a:tc>
                  <a:txBody>
                    <a:bodyPr/>
                    <a:lstStyle/>
                    <a:p>
                      <a:r>
                        <a:rPr lang="es-MX" sz="1400" noProof="0" dirty="0" smtClean="0"/>
                        <a:t>Comunicador Claro</a:t>
                      </a:r>
                      <a:endParaRPr lang="es-MX" sz="1400" noProof="0" dirty="0"/>
                    </a:p>
                  </a:txBody>
                  <a:tcPr/>
                </a:tc>
                <a:tc>
                  <a:txBody>
                    <a:bodyPr/>
                    <a:lstStyle/>
                    <a:p>
                      <a:r>
                        <a:rPr lang="es-MX" sz="1400" noProof="0" dirty="0" smtClean="0"/>
                        <a:t>Persistente</a:t>
                      </a:r>
                      <a:endParaRPr lang="es-MX" sz="1400" noProof="0" dirty="0"/>
                    </a:p>
                  </a:txBody>
                  <a:tcPr/>
                </a:tc>
                <a:extLst>
                  <a:ext uri="{0D108BD9-81ED-4DB2-BD59-A6C34878D82A}">
                    <a16:rowId xmlns:a16="http://schemas.microsoft.com/office/drawing/2014/main" val="3008272989"/>
                  </a:ext>
                </a:extLst>
              </a:tr>
              <a:tr h="295571">
                <a:tc>
                  <a:txBody>
                    <a:bodyPr/>
                    <a:lstStyle/>
                    <a:p>
                      <a:r>
                        <a:rPr lang="es-MX" sz="1400" noProof="0" dirty="0" smtClean="0"/>
                        <a:t>De confianza</a:t>
                      </a:r>
                      <a:endParaRPr lang="es-MX" sz="1400" noProof="0" dirty="0"/>
                    </a:p>
                  </a:txBody>
                  <a:tcPr/>
                </a:tc>
                <a:tc>
                  <a:txBody>
                    <a:bodyPr/>
                    <a:lstStyle/>
                    <a:p>
                      <a:r>
                        <a:rPr lang="es-MX" sz="1400" noProof="0" dirty="0" smtClean="0"/>
                        <a:t>Agradecido</a:t>
                      </a:r>
                      <a:endParaRPr lang="es-MX" sz="1400" noProof="0" dirty="0"/>
                    </a:p>
                  </a:txBody>
                  <a:tcPr/>
                </a:tc>
                <a:tc>
                  <a:txBody>
                    <a:bodyPr/>
                    <a:lstStyle/>
                    <a:p>
                      <a:r>
                        <a:rPr lang="es-MX" sz="1400" noProof="0" dirty="0" smtClean="0"/>
                        <a:t>Dispuesto a devolver</a:t>
                      </a:r>
                      <a:endParaRPr lang="es-MX" sz="1400" noProof="0" dirty="0"/>
                    </a:p>
                  </a:txBody>
                  <a:tcPr/>
                </a:tc>
                <a:extLst>
                  <a:ext uri="{0D108BD9-81ED-4DB2-BD59-A6C34878D82A}">
                    <a16:rowId xmlns:a16="http://schemas.microsoft.com/office/drawing/2014/main" val="3851577018"/>
                  </a:ext>
                </a:extLst>
              </a:tr>
              <a:tr h="3279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noProof="0" dirty="0" smtClean="0"/>
                        <a:t>Cauteloso</a:t>
                      </a:r>
                    </a:p>
                  </a:txBody>
                  <a:tcPr/>
                </a:tc>
                <a:tc>
                  <a:txBody>
                    <a:bodyPr/>
                    <a:lstStyle/>
                    <a:p>
                      <a:r>
                        <a:rPr lang="es-MX" sz="1400" noProof="0" dirty="0" smtClean="0"/>
                        <a:t>Tomador</a:t>
                      </a:r>
                      <a:r>
                        <a:rPr lang="es-MX" sz="1400" baseline="0" noProof="0" dirty="0" smtClean="0"/>
                        <a:t> de Riesgos</a:t>
                      </a:r>
                      <a:endParaRPr lang="es-MX" sz="1400" noProof="0" dirty="0"/>
                    </a:p>
                  </a:txBody>
                  <a:tcPr/>
                </a:tc>
                <a:tc>
                  <a:txBody>
                    <a:bodyPr/>
                    <a:lstStyle/>
                    <a:p>
                      <a:r>
                        <a:rPr lang="es-MX" sz="1400" noProof="0" dirty="0" smtClean="0"/>
                        <a:t>Confidente</a:t>
                      </a:r>
                      <a:endParaRPr lang="es-MX" sz="1400" noProof="0" dirty="0"/>
                    </a:p>
                  </a:txBody>
                  <a:tcPr/>
                </a:tc>
                <a:extLst>
                  <a:ext uri="{0D108BD9-81ED-4DB2-BD59-A6C34878D82A}">
                    <a16:rowId xmlns:a16="http://schemas.microsoft.com/office/drawing/2014/main" val="2423800365"/>
                  </a:ext>
                </a:extLst>
              </a:tr>
              <a:tr h="3198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noProof="0" dirty="0" smtClean="0"/>
                        <a:t>Moral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noProof="0" dirty="0" smtClean="0"/>
                        <a:t>Conectado espiritualmente</a:t>
                      </a:r>
                    </a:p>
                  </a:txBody>
                  <a:tcPr/>
                </a:tc>
                <a:tc>
                  <a:txBody>
                    <a:bodyPr/>
                    <a:lstStyle/>
                    <a:p>
                      <a:r>
                        <a:rPr lang="es-MX" sz="1400" noProof="0" dirty="0" smtClean="0"/>
                        <a:t>Competitivo</a:t>
                      </a:r>
                      <a:endParaRPr lang="es-MX" sz="1400" noProof="0" dirty="0"/>
                    </a:p>
                  </a:txBody>
                  <a:tcPr/>
                </a:tc>
                <a:extLst>
                  <a:ext uri="{0D108BD9-81ED-4DB2-BD59-A6C34878D82A}">
                    <a16:rowId xmlns:a16="http://schemas.microsoft.com/office/drawing/2014/main" val="2211706652"/>
                  </a:ext>
                </a:extLst>
              </a:tr>
              <a:tr h="3158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noProof="0" dirty="0" smtClean="0"/>
                        <a:t>Habilidad para decir no</a:t>
                      </a:r>
                    </a:p>
                  </a:txBody>
                  <a:tcPr/>
                </a:tc>
                <a:tc>
                  <a:txBody>
                    <a:bodyPr/>
                    <a:lstStyle/>
                    <a:p>
                      <a:r>
                        <a:rPr lang="es-MX" sz="1400" noProof="0" dirty="0" smtClean="0"/>
                        <a:t>Solucionador de Problemas</a:t>
                      </a:r>
                      <a:endParaRPr lang="es-MX" sz="1400" noProof="0" dirty="0"/>
                    </a:p>
                  </a:txBody>
                  <a:tcPr/>
                </a:tc>
                <a:tc>
                  <a:txBody>
                    <a:bodyPr/>
                    <a:lstStyle/>
                    <a:p>
                      <a:r>
                        <a:rPr lang="es-MX" sz="1400" noProof="0" dirty="0" smtClean="0"/>
                        <a:t>Negociador</a:t>
                      </a:r>
                      <a:endParaRPr lang="es-MX" sz="1400" noProof="0" dirty="0"/>
                    </a:p>
                  </a:txBody>
                  <a:tcPr/>
                </a:tc>
                <a:extLst>
                  <a:ext uri="{0D108BD9-81ED-4DB2-BD59-A6C34878D82A}">
                    <a16:rowId xmlns:a16="http://schemas.microsoft.com/office/drawing/2014/main" val="3087622587"/>
                  </a:ext>
                </a:extLst>
              </a:tr>
              <a:tr h="295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noProof="0" dirty="0" smtClean="0"/>
                        <a:t>Dispuesto a comprometerse</a:t>
                      </a:r>
                    </a:p>
                  </a:txBody>
                  <a:tcPr/>
                </a:tc>
                <a:tc>
                  <a:txBody>
                    <a:bodyPr/>
                    <a:lstStyle/>
                    <a:p>
                      <a:r>
                        <a:rPr lang="es-MX" sz="1400" noProof="0" dirty="0" smtClean="0"/>
                        <a:t>Amigable </a:t>
                      </a:r>
                      <a:endParaRPr lang="es-MX" sz="1400" noProof="0" dirty="0"/>
                    </a:p>
                  </a:txBody>
                  <a:tcPr/>
                </a:tc>
                <a:tc>
                  <a:txBody>
                    <a:bodyPr/>
                    <a:lstStyle/>
                    <a:p>
                      <a:r>
                        <a:rPr lang="es-MX" sz="1400" noProof="0" dirty="0" smtClean="0"/>
                        <a:t>Jugadores de equipo</a:t>
                      </a:r>
                    </a:p>
                  </a:txBody>
                  <a:tcPr/>
                </a:tc>
                <a:extLst>
                  <a:ext uri="{0D108BD9-81ED-4DB2-BD59-A6C34878D82A}">
                    <a16:rowId xmlns:a16="http://schemas.microsoft.com/office/drawing/2014/main" val="2128384584"/>
                  </a:ext>
                </a:extLst>
              </a:tr>
              <a:tr h="4839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noProof="0" dirty="0" smtClean="0"/>
                        <a:t>Honesto</a:t>
                      </a:r>
                    </a:p>
                  </a:txBody>
                  <a:tcPr/>
                </a:tc>
                <a:tc>
                  <a:txBody>
                    <a:bodyPr/>
                    <a:lstStyle/>
                    <a:p>
                      <a:r>
                        <a:rPr lang="es-MX" sz="1400" noProof="0" dirty="0" smtClean="0"/>
                        <a:t>Interlocutor</a:t>
                      </a:r>
                      <a:endParaRPr lang="es-MX" sz="14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noProof="0" dirty="0" smtClean="0"/>
                        <a:t>Servicial</a:t>
                      </a:r>
                    </a:p>
                    <a:p>
                      <a:endParaRPr lang="es-MX" sz="1400" noProof="0" dirty="0"/>
                    </a:p>
                  </a:txBody>
                  <a:tcPr/>
                </a:tc>
                <a:extLst>
                  <a:ext uri="{0D108BD9-81ED-4DB2-BD59-A6C34878D82A}">
                    <a16:rowId xmlns:a16="http://schemas.microsoft.com/office/drawing/2014/main" val="41730495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583657160"/>
              </p:ext>
            </p:extLst>
          </p:nvPr>
        </p:nvGraphicFramePr>
        <p:xfrm>
          <a:off x="457200" y="4199011"/>
          <a:ext cx="7620000" cy="1134989"/>
        </p:xfrm>
        <a:graphic>
          <a:graphicData uri="http://schemas.openxmlformats.org/drawingml/2006/table">
            <a:tbl>
              <a:tblPr firstRow="1" bandRow="1">
                <a:tableStyleId>{5940675A-B579-460E-94D1-54222C63F5DA}</a:tableStyleId>
              </a:tblPr>
              <a:tblGrid>
                <a:gridCol w="2514600">
                  <a:extLst>
                    <a:ext uri="{9D8B030D-6E8A-4147-A177-3AD203B41FA5}">
                      <a16:colId xmlns:a16="http://schemas.microsoft.com/office/drawing/2014/main" val="2040259991"/>
                    </a:ext>
                  </a:extLst>
                </a:gridCol>
                <a:gridCol w="2590800">
                  <a:extLst>
                    <a:ext uri="{9D8B030D-6E8A-4147-A177-3AD203B41FA5}">
                      <a16:colId xmlns:a16="http://schemas.microsoft.com/office/drawing/2014/main" val="2266027814"/>
                    </a:ext>
                  </a:extLst>
                </a:gridCol>
                <a:gridCol w="2514600">
                  <a:extLst>
                    <a:ext uri="{9D8B030D-6E8A-4147-A177-3AD203B41FA5}">
                      <a16:colId xmlns:a16="http://schemas.microsoft.com/office/drawing/2014/main" val="1007852286"/>
                    </a:ext>
                  </a:extLst>
                </a:gridCol>
              </a:tblGrid>
              <a:tr h="4135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noProof="0" dirty="0" smtClean="0"/>
                        <a:t>Escuchador Efectivo</a:t>
                      </a:r>
                    </a:p>
                  </a:txBody>
                  <a:tcPr/>
                </a:tc>
                <a:tc>
                  <a:txBody>
                    <a:bodyPr/>
                    <a:lstStyle/>
                    <a:p>
                      <a:r>
                        <a:rPr lang="es-MX" sz="1400" noProof="0" dirty="0" smtClean="0"/>
                        <a:t>Pensadores Críticos</a:t>
                      </a:r>
                      <a:endParaRPr lang="es-MX" sz="14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noProof="0" dirty="0" smtClean="0"/>
                        <a:t>Estudiantes de por vida</a:t>
                      </a:r>
                    </a:p>
                  </a:txBody>
                  <a:tcPr/>
                </a:tc>
                <a:extLst>
                  <a:ext uri="{0D108BD9-81ED-4DB2-BD59-A6C34878D82A}">
                    <a16:rowId xmlns:a16="http://schemas.microsoft.com/office/drawing/2014/main" val="281877990"/>
                  </a:ext>
                </a:extLst>
              </a:tr>
              <a:tr h="3205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noProof="0" dirty="0" smtClean="0"/>
                        <a:t>Analítico</a:t>
                      </a:r>
                    </a:p>
                  </a:txBody>
                  <a:tcPr/>
                </a:tc>
                <a:tc>
                  <a:txBody>
                    <a:bodyPr/>
                    <a:lstStyle/>
                    <a:p>
                      <a:r>
                        <a:rPr lang="es-MX" sz="1400" noProof="0" dirty="0" smtClean="0"/>
                        <a:t>Responsables</a:t>
                      </a:r>
                      <a:endParaRPr lang="es-MX" sz="14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noProof="0" dirty="0" smtClean="0"/>
                        <a:t>Cuidando</a:t>
                      </a:r>
                    </a:p>
                  </a:txBody>
                  <a:tcPr/>
                </a:tc>
                <a:extLst>
                  <a:ext uri="{0D108BD9-81ED-4DB2-BD59-A6C34878D82A}">
                    <a16:rowId xmlns:a16="http://schemas.microsoft.com/office/drawing/2014/main" val="3448988112"/>
                  </a:ext>
                </a:extLst>
              </a:tr>
              <a:tr h="400907">
                <a:tc>
                  <a:txBody>
                    <a:bodyPr/>
                    <a:lstStyle/>
                    <a:p>
                      <a:r>
                        <a:rPr lang="es-MX" sz="1400" noProof="0" dirty="0" smtClean="0"/>
                        <a:t>Leal</a:t>
                      </a:r>
                      <a:endParaRPr lang="es-MX" sz="1400" noProof="0" dirty="0"/>
                    </a:p>
                  </a:txBody>
                  <a:tcPr/>
                </a:tc>
                <a:tc>
                  <a:txBody>
                    <a:bodyPr/>
                    <a:lstStyle/>
                    <a:p>
                      <a:r>
                        <a:rPr lang="es-MX" sz="1400" noProof="0" dirty="0" smtClean="0"/>
                        <a:t>Feliz</a:t>
                      </a:r>
                      <a:endParaRPr lang="es-MX" sz="14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noProof="0" dirty="0" smtClean="0"/>
                        <a:t>Físicamente saludable</a:t>
                      </a:r>
                    </a:p>
                  </a:txBody>
                  <a:tcPr/>
                </a:tc>
                <a:extLst>
                  <a:ext uri="{0D108BD9-81ED-4DB2-BD59-A6C34878D82A}">
                    <a16:rowId xmlns:a16="http://schemas.microsoft.com/office/drawing/2014/main" val="17948782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260823911"/>
              </p:ext>
            </p:extLst>
          </p:nvPr>
        </p:nvGraphicFramePr>
        <p:xfrm>
          <a:off x="457200" y="5342792"/>
          <a:ext cx="7620000" cy="304800"/>
        </p:xfrm>
        <a:graphic>
          <a:graphicData uri="http://schemas.openxmlformats.org/drawingml/2006/table">
            <a:tbl>
              <a:tblPr firstRow="1" bandRow="1">
                <a:tableStyleId>{5940675A-B579-460E-94D1-54222C63F5DA}</a:tableStyleId>
              </a:tblPr>
              <a:tblGrid>
                <a:gridCol w="2514600">
                  <a:extLst>
                    <a:ext uri="{9D8B030D-6E8A-4147-A177-3AD203B41FA5}">
                      <a16:colId xmlns:a16="http://schemas.microsoft.com/office/drawing/2014/main" val="1558088073"/>
                    </a:ext>
                  </a:extLst>
                </a:gridCol>
                <a:gridCol w="2590800">
                  <a:extLst>
                    <a:ext uri="{9D8B030D-6E8A-4147-A177-3AD203B41FA5}">
                      <a16:colId xmlns:a16="http://schemas.microsoft.com/office/drawing/2014/main" val="3498004744"/>
                    </a:ext>
                  </a:extLst>
                </a:gridCol>
                <a:gridCol w="2514600">
                  <a:extLst>
                    <a:ext uri="{9D8B030D-6E8A-4147-A177-3AD203B41FA5}">
                      <a16:colId xmlns:a16="http://schemas.microsoft.com/office/drawing/2014/main" val="3654293948"/>
                    </a:ext>
                  </a:extLst>
                </a:gridCol>
              </a:tblGrid>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noProof="0" dirty="0" smtClean="0"/>
                        <a:t>Tecnológicamente</a:t>
                      </a:r>
                      <a:r>
                        <a:rPr lang="es-MX" sz="1400" baseline="0" noProof="0" dirty="0" smtClean="0"/>
                        <a:t> competente</a:t>
                      </a:r>
                      <a:endParaRPr lang="es-MX" sz="1400" noProof="0" dirty="0" smtClean="0"/>
                    </a:p>
                  </a:txBody>
                  <a:tcPr/>
                </a:tc>
                <a:tc>
                  <a:txBody>
                    <a:bodyPr/>
                    <a:lstStyle/>
                    <a:p>
                      <a:r>
                        <a:rPr lang="es-MX" sz="1400" noProof="0" dirty="0" smtClean="0"/>
                        <a:t>Efectivo</a:t>
                      </a:r>
                      <a:endParaRPr lang="es-MX" sz="14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b="0" noProof="0" dirty="0" smtClean="0"/>
                        <a:t>Cooperativa</a:t>
                      </a:r>
                    </a:p>
                  </a:txBody>
                  <a:tcPr/>
                </a:tc>
                <a:extLst>
                  <a:ext uri="{0D108BD9-81ED-4DB2-BD59-A6C34878D82A}">
                    <a16:rowId xmlns:a16="http://schemas.microsoft.com/office/drawing/2014/main" val="2575535328"/>
                  </a:ext>
                </a:extLst>
              </a:tr>
            </a:tbl>
          </a:graphicData>
        </a:graphic>
      </p:graphicFrame>
    </p:spTree>
    <p:extLst>
      <p:ext uri="{BB962C8B-B14F-4D97-AF65-F5344CB8AC3E}">
        <p14:creationId xmlns:p14="http://schemas.microsoft.com/office/powerpoint/2010/main" val="1081223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3600" b="1" dirty="0">
                <a:solidFill>
                  <a:srgbClr val="FF0000"/>
                </a:solidFill>
              </a:rPr>
              <a:t>Guía de padres para la preparación universitaria y profesional</a:t>
            </a:r>
            <a:endParaRPr lang="en-US" sz="3600" dirty="0"/>
          </a:p>
        </p:txBody>
      </p:sp>
      <p:sp>
        <p:nvSpPr>
          <p:cNvPr id="3" name="Content Placeholder 2"/>
          <p:cNvSpPr>
            <a:spLocks noGrp="1"/>
          </p:cNvSpPr>
          <p:nvPr>
            <p:ph idx="1"/>
          </p:nvPr>
        </p:nvSpPr>
        <p:spPr/>
        <p:txBody>
          <a:bodyPr>
            <a:normAutofit/>
          </a:bodyPr>
          <a:lstStyle/>
          <a:p>
            <a:r>
              <a:rPr lang="es-ES" sz="2400" dirty="0">
                <a:latin typeface="+mj-lt"/>
              </a:rPr>
              <a:t>Crear </a:t>
            </a:r>
            <a:r>
              <a:rPr lang="es-ES" sz="2400" b="1" dirty="0">
                <a:solidFill>
                  <a:srgbClr val="00B050"/>
                </a:solidFill>
                <a:latin typeface="+mj-lt"/>
              </a:rPr>
              <a:t>una conciencia temprana que conecte el rendimiento académico</a:t>
            </a:r>
            <a:r>
              <a:rPr lang="es-ES" sz="2400" dirty="0">
                <a:latin typeface="+mj-lt"/>
              </a:rPr>
              <a:t>: hacer la tarea, llegar a la escuela a tiempo y los hábitos como alumno (ser útil, tener una actitud positiva, escuchar y comunicarse) </a:t>
            </a:r>
            <a:r>
              <a:rPr lang="es-ES" sz="2400" b="1" dirty="0">
                <a:solidFill>
                  <a:srgbClr val="00B050"/>
                </a:solidFill>
                <a:latin typeface="+mj-lt"/>
              </a:rPr>
              <a:t>para obtener mejores calificaciones y obtener una promoción de nivel de grado.</a:t>
            </a:r>
            <a:endParaRPr lang="en-US" sz="2400" b="1" dirty="0">
              <a:solidFill>
                <a:srgbClr val="00B050"/>
              </a:solidFill>
              <a:latin typeface="+mj-lt"/>
            </a:endParaRPr>
          </a:p>
        </p:txBody>
      </p:sp>
    </p:spTree>
    <p:extLst>
      <p:ext uri="{BB962C8B-B14F-4D97-AF65-F5344CB8AC3E}">
        <p14:creationId xmlns:p14="http://schemas.microsoft.com/office/powerpoint/2010/main" val="2578546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solidFill>
                  <a:srgbClr val="FF0000"/>
                </a:solidFill>
              </a:rPr>
              <a:t>Planes de graduación</a:t>
            </a:r>
            <a:endParaRPr lang="es-MX" dirty="0">
              <a:solidFill>
                <a:srgbClr val="FF0000"/>
              </a:solidFill>
            </a:endParaRPr>
          </a:p>
        </p:txBody>
      </p:sp>
      <p:sp>
        <p:nvSpPr>
          <p:cNvPr id="3" name="Content Placeholder 2"/>
          <p:cNvSpPr>
            <a:spLocks noGrp="1"/>
          </p:cNvSpPr>
          <p:nvPr>
            <p:ph idx="1"/>
          </p:nvPr>
        </p:nvSpPr>
        <p:spPr/>
        <p:txBody>
          <a:bodyPr>
            <a:normAutofit lnSpcReduction="10000"/>
          </a:bodyPr>
          <a:lstStyle/>
          <a:p>
            <a:r>
              <a:rPr lang="es-ES" dirty="0">
                <a:latin typeface="+mj-lt"/>
              </a:rPr>
              <a:t>Solo la Fundación - 22 créditos - debe esperar hasta el 10 ° grado con la aprobación de los padres</a:t>
            </a:r>
          </a:p>
          <a:p>
            <a:r>
              <a:rPr lang="es-ES" dirty="0">
                <a:latin typeface="+mj-lt"/>
              </a:rPr>
              <a:t>Fundación + Endosos - 26 créditos -FBISD Plan predeterminado</a:t>
            </a:r>
          </a:p>
          <a:p>
            <a:r>
              <a:rPr lang="es-ES" dirty="0">
                <a:latin typeface="+mj-lt"/>
              </a:rPr>
              <a:t>Distinguido Nivel de Logro - 26 créditos</a:t>
            </a:r>
          </a:p>
          <a:p>
            <a:r>
              <a:rPr lang="es-ES" dirty="0">
                <a:latin typeface="+mj-lt"/>
              </a:rPr>
              <a:t>Endosos</a:t>
            </a:r>
          </a:p>
          <a:p>
            <a:r>
              <a:rPr lang="es-ES" dirty="0">
                <a:latin typeface="+mj-lt"/>
              </a:rPr>
              <a:t>Similar a una carrera universitaria</a:t>
            </a:r>
          </a:p>
          <a:p>
            <a:r>
              <a:rPr lang="es-ES" dirty="0">
                <a:latin typeface="+mj-lt"/>
              </a:rPr>
              <a:t>Las vías de aprobación suelen ser una secuencia de cursos de 4 créditos</a:t>
            </a:r>
          </a:p>
          <a:p>
            <a:r>
              <a:rPr lang="es-ES" dirty="0">
                <a:latin typeface="+mj-lt"/>
              </a:rPr>
              <a:t>Puede enfocarse en Académicos, Bellas Artes, JROTC, o Educación Profesional y Técnica</a:t>
            </a:r>
          </a:p>
          <a:p>
            <a:r>
              <a:rPr lang="es-ES" dirty="0">
                <a:latin typeface="+mj-lt"/>
              </a:rPr>
              <a:t>Las ofertas varían según el campus</a:t>
            </a:r>
          </a:p>
          <a:p>
            <a:r>
              <a:rPr lang="es-ES" dirty="0">
                <a:latin typeface="+mj-lt"/>
              </a:rPr>
              <a:t>Dentro del endoso, el estudiante elige un camino</a:t>
            </a:r>
          </a:p>
          <a:p>
            <a:endParaRPr lang="en-US" dirty="0">
              <a:latin typeface="+mj-lt"/>
            </a:endParaRPr>
          </a:p>
        </p:txBody>
      </p:sp>
    </p:spTree>
    <p:extLst>
      <p:ext uri="{BB962C8B-B14F-4D97-AF65-F5344CB8AC3E}">
        <p14:creationId xmlns:p14="http://schemas.microsoft.com/office/powerpoint/2010/main" val="1062831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lstStyle/>
          <a:p>
            <a:r>
              <a:rPr lang="es-ES" sz="3600" b="1" dirty="0" smtClean="0">
                <a:solidFill>
                  <a:srgbClr val="FF0000"/>
                </a:solidFill>
              </a:rPr>
              <a:t>Resumen </a:t>
            </a:r>
            <a:r>
              <a:rPr lang="es-ES" sz="3600" b="1" dirty="0">
                <a:solidFill>
                  <a:srgbClr val="FF0000"/>
                </a:solidFill>
              </a:rPr>
              <a:t>del programa de graduación de la fundación</a:t>
            </a:r>
            <a:endParaRPr lang="en-US" sz="3600" b="1" dirty="0">
              <a:solidFill>
                <a:srgbClr val="FF0000"/>
              </a:solidFill>
            </a:endParaRPr>
          </a:p>
        </p:txBody>
      </p:sp>
      <p:pic>
        <p:nvPicPr>
          <p:cNvPr id="4" name="Picture 4" descr="A screenshot of a social media post&#10;&#10;Description generated with very high confidence">
            <a:extLst>
              <a:ext uri="{FF2B5EF4-FFF2-40B4-BE49-F238E27FC236}">
                <a16:creationId xmlns:a16="http://schemas.microsoft.com/office/drawing/2014/main" id="{A330EC13-81CA-470F-A9E6-26529FC4A26A}"/>
              </a:ext>
            </a:extLst>
          </p:cNvPr>
          <p:cNvPicPr>
            <a:picLocks noGrp="1" noChangeAspect="1"/>
          </p:cNvPicPr>
          <p:nvPr>
            <p:ph idx="1"/>
          </p:nvPr>
        </p:nvPicPr>
        <p:blipFill rotWithShape="1">
          <a:blip r:embed="rId2"/>
          <a:srcRect t="10344" r="7614" b="9468"/>
          <a:stretch/>
        </p:blipFill>
        <p:spPr>
          <a:xfrm>
            <a:off x="179614" y="1524000"/>
            <a:ext cx="7924800" cy="5254852"/>
          </a:xfrm>
          <a:prstGeom prst="rect">
            <a:avLst/>
          </a:prstGeom>
        </p:spPr>
      </p:pic>
    </p:spTree>
    <p:extLst>
      <p:ext uri="{BB962C8B-B14F-4D97-AF65-F5344CB8AC3E}">
        <p14:creationId xmlns:p14="http://schemas.microsoft.com/office/powerpoint/2010/main" val="3828704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Nivel de Logros Distinguido</a:t>
            </a:r>
            <a:endParaRPr lang="es-MX" dirty="0"/>
          </a:p>
        </p:txBody>
      </p:sp>
      <p:sp>
        <p:nvSpPr>
          <p:cNvPr id="3" name="Content Placeholder 2"/>
          <p:cNvSpPr>
            <a:spLocks noGrp="1"/>
          </p:cNvSpPr>
          <p:nvPr>
            <p:ph idx="1"/>
          </p:nvPr>
        </p:nvSpPr>
        <p:spPr/>
        <p:txBody>
          <a:bodyPr/>
          <a:lstStyle/>
          <a:p>
            <a:pPr marL="114300" indent="0">
              <a:buNone/>
            </a:pPr>
            <a:r>
              <a:rPr lang="es-ES" b="1" dirty="0">
                <a:latin typeface="+mj-lt"/>
              </a:rPr>
              <a:t>Un n</a:t>
            </a:r>
            <a:r>
              <a:rPr lang="es-ES" b="1" dirty="0" smtClean="0">
                <a:latin typeface="+mj-lt"/>
              </a:rPr>
              <a:t>ivel de logros distinguidos </a:t>
            </a:r>
            <a:r>
              <a:rPr lang="es-ES" b="1" dirty="0">
                <a:latin typeface="+mj-lt"/>
              </a:rPr>
              <a:t>(DLA) puede ser obtenido </a:t>
            </a:r>
            <a:r>
              <a:rPr lang="es-ES" b="1" dirty="0" smtClean="0">
                <a:latin typeface="+mj-lt"/>
              </a:rPr>
              <a:t>completando exitosamente lo siguiente:</a:t>
            </a:r>
            <a:endParaRPr lang="es-ES" b="1" dirty="0">
              <a:latin typeface="+mj-lt"/>
            </a:endParaRPr>
          </a:p>
          <a:p>
            <a:r>
              <a:rPr lang="es-ES" dirty="0">
                <a:latin typeface="+mj-lt"/>
              </a:rPr>
              <a:t>Todos los requisitos </a:t>
            </a:r>
            <a:r>
              <a:rPr lang="es-ES" dirty="0" smtClean="0">
                <a:latin typeface="+mj-lt"/>
              </a:rPr>
              <a:t>del “</a:t>
            </a:r>
            <a:r>
              <a:rPr lang="es-ES" dirty="0" err="1" smtClean="0">
                <a:latin typeface="+mj-lt"/>
              </a:rPr>
              <a:t>Foundation</a:t>
            </a:r>
            <a:r>
              <a:rPr lang="es-ES" dirty="0" smtClean="0">
                <a:latin typeface="+mj-lt"/>
              </a:rPr>
              <a:t> High </a:t>
            </a:r>
            <a:r>
              <a:rPr lang="es-ES" dirty="0" err="1" smtClean="0">
                <a:latin typeface="+mj-lt"/>
              </a:rPr>
              <a:t>School</a:t>
            </a:r>
            <a:r>
              <a:rPr lang="es-ES" dirty="0" smtClean="0">
                <a:latin typeface="+mj-lt"/>
              </a:rPr>
              <a:t> </a:t>
            </a:r>
            <a:r>
              <a:rPr lang="es-ES" dirty="0" err="1" smtClean="0">
                <a:latin typeface="+mj-lt"/>
              </a:rPr>
              <a:t>Program</a:t>
            </a:r>
            <a:r>
              <a:rPr lang="es-ES" dirty="0" smtClean="0">
                <a:latin typeface="+mj-lt"/>
              </a:rPr>
              <a:t>” además de…</a:t>
            </a:r>
            <a:endParaRPr lang="es-ES" dirty="0">
              <a:latin typeface="+mj-lt"/>
            </a:endParaRPr>
          </a:p>
          <a:p>
            <a:r>
              <a:rPr lang="es-ES" dirty="0">
                <a:latin typeface="+mj-lt"/>
              </a:rPr>
              <a:t>Los requisitos de por lo menos </a:t>
            </a:r>
            <a:r>
              <a:rPr lang="es-ES" dirty="0" smtClean="0">
                <a:latin typeface="+mj-lt"/>
              </a:rPr>
              <a:t>un curso relacionado </a:t>
            </a:r>
            <a:r>
              <a:rPr lang="es-ES" dirty="0">
                <a:latin typeface="+mj-lt"/>
              </a:rPr>
              <a:t>con una carrera </a:t>
            </a:r>
            <a:r>
              <a:rPr lang="es-ES" dirty="0" smtClean="0">
                <a:latin typeface="+mj-lt"/>
              </a:rPr>
              <a:t>, </a:t>
            </a:r>
            <a:r>
              <a:rPr lang="es-ES" dirty="0">
                <a:latin typeface="+mj-lt"/>
              </a:rPr>
              <a:t>incluyendo Álgebra II entre los cuatro créditos </a:t>
            </a:r>
            <a:r>
              <a:rPr lang="es-ES" dirty="0" smtClean="0">
                <a:latin typeface="+mj-lt"/>
              </a:rPr>
              <a:t>de matemáticas requeridos  </a:t>
            </a:r>
            <a:r>
              <a:rPr lang="es-ES" dirty="0">
                <a:latin typeface="+mj-lt"/>
              </a:rPr>
              <a:t>y un cuarto crédito científico</a:t>
            </a:r>
          </a:p>
          <a:p>
            <a:r>
              <a:rPr lang="es-ES" dirty="0">
                <a:latin typeface="+mj-lt"/>
              </a:rPr>
              <a:t>Un estudiante debe graduarse con un Nivel de </a:t>
            </a:r>
            <a:r>
              <a:rPr lang="es-ES" dirty="0" smtClean="0">
                <a:latin typeface="+mj-lt"/>
              </a:rPr>
              <a:t>Logros </a:t>
            </a:r>
            <a:r>
              <a:rPr lang="es-ES" dirty="0">
                <a:latin typeface="+mj-lt"/>
              </a:rPr>
              <a:t>Distinguido (DLA) para ser considerado </a:t>
            </a:r>
            <a:r>
              <a:rPr lang="es-ES" dirty="0" smtClean="0">
                <a:latin typeface="+mj-lt"/>
              </a:rPr>
              <a:t>dentro de los mejores del 10 % a nivel académico y tener elegibilidad para la </a:t>
            </a:r>
            <a:r>
              <a:rPr lang="es-ES" dirty="0">
                <a:latin typeface="+mj-lt"/>
              </a:rPr>
              <a:t>admisión automática a </a:t>
            </a:r>
            <a:r>
              <a:rPr lang="es-ES" dirty="0" smtClean="0">
                <a:latin typeface="+mj-lt"/>
              </a:rPr>
              <a:t>un </a:t>
            </a:r>
            <a:r>
              <a:rPr lang="es-ES" dirty="0">
                <a:latin typeface="+mj-lt"/>
              </a:rPr>
              <a:t>colegio público </a:t>
            </a:r>
            <a:r>
              <a:rPr lang="es-ES" dirty="0" smtClean="0">
                <a:latin typeface="+mj-lt"/>
              </a:rPr>
              <a:t>de Texas o universidad.</a:t>
            </a:r>
            <a:endParaRPr lang="en-US" dirty="0">
              <a:latin typeface="+mj-lt"/>
            </a:endParaRPr>
          </a:p>
        </p:txBody>
      </p:sp>
    </p:spTree>
    <p:extLst>
      <p:ext uri="{BB962C8B-B14F-4D97-AF65-F5344CB8AC3E}">
        <p14:creationId xmlns:p14="http://schemas.microsoft.com/office/powerpoint/2010/main" val="41549529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476037" y="3990454"/>
            <a:ext cx="7729623" cy="1038746"/>
            <a:chOff x="476037" y="3990454"/>
            <a:chExt cx="7729623" cy="1038746"/>
          </a:xfrm>
        </p:grpSpPr>
        <p:sp>
          <p:nvSpPr>
            <p:cNvPr id="13" name="TextBox 12"/>
            <p:cNvSpPr txBox="1"/>
            <p:nvPr/>
          </p:nvSpPr>
          <p:spPr>
            <a:xfrm>
              <a:off x="771049" y="4290536"/>
              <a:ext cx="914400" cy="738664"/>
            </a:xfrm>
            <a:prstGeom prst="rect">
              <a:avLst/>
            </a:prstGeom>
            <a:solidFill>
              <a:schemeClr val="bg1">
                <a:lumMod val="95000"/>
              </a:schemeClr>
            </a:solidFill>
          </p:spPr>
          <p:txBody>
            <a:bodyPr wrap="square" rtlCol="0">
              <a:spAutoFit/>
            </a:bodyPr>
            <a:lstStyle/>
            <a:p>
              <a:r>
                <a:rPr lang="es-MX" sz="1400" dirty="0" smtClean="0"/>
                <a:t>Inglés I</a:t>
              </a:r>
            </a:p>
            <a:p>
              <a:r>
                <a:rPr lang="es-MX" sz="1400" dirty="0" smtClean="0"/>
                <a:t>Inglés II</a:t>
              </a:r>
            </a:p>
            <a:p>
              <a:r>
                <a:rPr lang="es-MX" sz="1400" dirty="0" smtClean="0"/>
                <a:t>Algebra</a:t>
              </a:r>
              <a:endParaRPr lang="es-MX" sz="1400" dirty="0"/>
            </a:p>
          </p:txBody>
        </p:sp>
        <p:sp>
          <p:nvSpPr>
            <p:cNvPr id="14" name="TextBox 13"/>
            <p:cNvSpPr txBox="1"/>
            <p:nvPr/>
          </p:nvSpPr>
          <p:spPr>
            <a:xfrm>
              <a:off x="2063337" y="4290536"/>
              <a:ext cx="1524000" cy="523220"/>
            </a:xfrm>
            <a:prstGeom prst="rect">
              <a:avLst/>
            </a:prstGeom>
            <a:solidFill>
              <a:schemeClr val="bg1">
                <a:lumMod val="95000"/>
              </a:schemeClr>
            </a:solidFill>
          </p:spPr>
          <p:txBody>
            <a:bodyPr wrap="square" rtlCol="0">
              <a:spAutoFit/>
            </a:bodyPr>
            <a:lstStyle/>
            <a:p>
              <a:r>
                <a:rPr lang="es-MX" sz="1400" dirty="0" smtClean="0"/>
                <a:t>Historia de EU</a:t>
              </a:r>
            </a:p>
            <a:p>
              <a:r>
                <a:rPr lang="es-MX" sz="1400" dirty="0" smtClean="0"/>
                <a:t>Biología</a:t>
              </a:r>
              <a:endParaRPr lang="es-MX" sz="1400" dirty="0"/>
            </a:p>
          </p:txBody>
        </p:sp>
        <p:sp>
          <p:nvSpPr>
            <p:cNvPr id="15" name="TextBox 14"/>
            <p:cNvSpPr txBox="1"/>
            <p:nvPr/>
          </p:nvSpPr>
          <p:spPr>
            <a:xfrm>
              <a:off x="476037" y="3990454"/>
              <a:ext cx="3562563" cy="276999"/>
            </a:xfrm>
            <a:prstGeom prst="rect">
              <a:avLst/>
            </a:prstGeom>
            <a:solidFill>
              <a:schemeClr val="tx1"/>
            </a:solidFill>
          </p:spPr>
          <p:txBody>
            <a:bodyPr wrap="square" rtlCol="0">
              <a:spAutoFit/>
            </a:bodyPr>
            <a:lstStyle/>
            <a:p>
              <a:r>
                <a:rPr lang="es-MX" sz="1200" dirty="0" smtClean="0">
                  <a:solidFill>
                    <a:schemeClr val="bg1"/>
                  </a:solidFill>
                </a:rPr>
                <a:t>Evaluaciones estatales requeridas para la graduación </a:t>
              </a:r>
              <a:endParaRPr lang="es-MX" sz="1200" dirty="0">
                <a:solidFill>
                  <a:schemeClr val="bg1"/>
                </a:solidFill>
              </a:endParaRPr>
            </a:p>
          </p:txBody>
        </p:sp>
        <p:sp>
          <p:nvSpPr>
            <p:cNvPr id="16" name="TextBox 15"/>
            <p:cNvSpPr txBox="1"/>
            <p:nvPr/>
          </p:nvSpPr>
          <p:spPr>
            <a:xfrm>
              <a:off x="4096702" y="4006315"/>
              <a:ext cx="4108958" cy="276999"/>
            </a:xfrm>
            <a:prstGeom prst="rect">
              <a:avLst/>
            </a:prstGeom>
            <a:solidFill>
              <a:schemeClr val="tx1"/>
            </a:solidFill>
          </p:spPr>
          <p:txBody>
            <a:bodyPr wrap="square" rtlCol="0">
              <a:spAutoFit/>
            </a:bodyPr>
            <a:lstStyle/>
            <a:p>
              <a:r>
                <a:rPr lang="es-MX" sz="1200" dirty="0" smtClean="0">
                  <a:solidFill>
                    <a:schemeClr val="bg1"/>
                  </a:solidFill>
                </a:rPr>
                <a:t>Reconocimiento de desempeño</a:t>
              </a:r>
              <a:endParaRPr lang="es-MX" sz="1200" dirty="0">
                <a:solidFill>
                  <a:schemeClr val="bg1"/>
                </a:solidFill>
              </a:endParaRPr>
            </a:p>
          </p:txBody>
        </p:sp>
        <p:sp>
          <p:nvSpPr>
            <p:cNvPr id="17" name="TextBox 16"/>
            <p:cNvSpPr txBox="1"/>
            <p:nvPr/>
          </p:nvSpPr>
          <p:spPr>
            <a:xfrm>
              <a:off x="4096702" y="4283314"/>
              <a:ext cx="1999298" cy="738664"/>
            </a:xfrm>
            <a:prstGeom prst="rect">
              <a:avLst/>
            </a:prstGeom>
            <a:solidFill>
              <a:schemeClr val="bg1">
                <a:lumMod val="95000"/>
              </a:schemeClr>
            </a:solidFill>
          </p:spPr>
          <p:txBody>
            <a:bodyPr wrap="square" rtlCol="0">
              <a:spAutoFit/>
            </a:bodyPr>
            <a:lstStyle/>
            <a:p>
              <a:r>
                <a:rPr lang="es-MX" sz="1050" dirty="0" smtClean="0"/>
                <a:t>Desempeño sobresaliente: doble crédito; bilingüismo; universidad AP o examen IB;PSAT,ACT- Plan, SAT o ACT</a:t>
              </a:r>
              <a:endParaRPr lang="es-MX" sz="1050" dirty="0"/>
            </a:p>
          </p:txBody>
        </p:sp>
        <p:sp>
          <p:nvSpPr>
            <p:cNvPr id="18" name="TextBox 17"/>
            <p:cNvSpPr txBox="1"/>
            <p:nvPr/>
          </p:nvSpPr>
          <p:spPr>
            <a:xfrm>
              <a:off x="6156006" y="4290536"/>
              <a:ext cx="1942854" cy="738664"/>
            </a:xfrm>
            <a:prstGeom prst="rect">
              <a:avLst/>
            </a:prstGeom>
            <a:solidFill>
              <a:schemeClr val="bg1">
                <a:lumMod val="95000"/>
              </a:schemeClr>
            </a:solidFill>
          </p:spPr>
          <p:txBody>
            <a:bodyPr wrap="square" rtlCol="0">
              <a:spAutoFit/>
            </a:bodyPr>
            <a:lstStyle/>
            <a:p>
              <a:r>
                <a:rPr lang="es-MX" sz="1050" dirty="0" smtClean="0"/>
                <a:t>Certificación, certificado o licencia comercial o industrial reconocida nacional o internacionalmente.</a:t>
              </a:r>
              <a:endParaRPr lang="es-MX" dirty="0"/>
            </a:p>
          </p:txBody>
        </p:sp>
      </p:grpSp>
      <p:sp>
        <p:nvSpPr>
          <p:cNvPr id="19" name="TextBox 18"/>
          <p:cNvSpPr txBox="1"/>
          <p:nvPr/>
        </p:nvSpPr>
        <p:spPr>
          <a:xfrm>
            <a:off x="2452759" y="57071"/>
            <a:ext cx="3777543" cy="353943"/>
          </a:xfrm>
          <a:prstGeom prst="rect">
            <a:avLst/>
          </a:prstGeom>
          <a:solidFill>
            <a:schemeClr val="bg1">
              <a:lumMod val="95000"/>
            </a:schemeClr>
          </a:solidFill>
        </p:spPr>
        <p:txBody>
          <a:bodyPr wrap="square" rtlCol="0">
            <a:spAutoFit/>
          </a:bodyPr>
          <a:lstStyle/>
          <a:p>
            <a:r>
              <a:rPr lang="es-MX" sz="1700" spc="300" dirty="0" smtClean="0">
                <a:latin typeface="Cooper Black" panose="0208090404030B020404" pitchFamily="18" charset="0"/>
              </a:rPr>
              <a:t>Endosos y Caminos</a:t>
            </a:r>
            <a:endParaRPr lang="es-MX" sz="1700" spc="300" dirty="0">
              <a:latin typeface="Cooper Black" panose="0208090404030B020404" pitchFamily="18" charset="0"/>
            </a:endParaRPr>
          </a:p>
        </p:txBody>
      </p:sp>
      <p:grpSp>
        <p:nvGrpSpPr>
          <p:cNvPr id="24" name="Group 23"/>
          <p:cNvGrpSpPr/>
          <p:nvPr/>
        </p:nvGrpSpPr>
        <p:grpSpPr>
          <a:xfrm>
            <a:off x="129636" y="609600"/>
            <a:ext cx="8099470" cy="3243665"/>
            <a:chOff x="152400" y="413935"/>
            <a:chExt cx="8099470" cy="3241906"/>
          </a:xfrm>
        </p:grpSpPr>
        <p:sp>
          <p:nvSpPr>
            <p:cNvPr id="2" name="TextBox 1"/>
            <p:cNvSpPr txBox="1"/>
            <p:nvPr/>
          </p:nvSpPr>
          <p:spPr>
            <a:xfrm>
              <a:off x="152400" y="990600"/>
              <a:ext cx="1371600" cy="1292662"/>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s-MX" sz="1200" dirty="0" smtClean="0"/>
                <a:t>Ingeniería</a:t>
              </a:r>
            </a:p>
            <a:p>
              <a:pPr marL="171450" indent="-171450">
                <a:buFont typeface="Arial" panose="020B0604020202020204" pitchFamily="34" charset="0"/>
                <a:buChar char="•"/>
              </a:pPr>
              <a:r>
                <a:rPr lang="es-MX" sz="1200" dirty="0" smtClean="0"/>
                <a:t>Ciencias de la Computación</a:t>
              </a:r>
            </a:p>
            <a:p>
              <a:pPr marL="171450" indent="-171450">
                <a:buFont typeface="Arial" panose="020B0604020202020204" pitchFamily="34" charset="0"/>
                <a:buChar char="•"/>
              </a:pPr>
              <a:r>
                <a:rPr lang="es-MX" sz="1200" dirty="0" smtClean="0"/>
                <a:t>Matemáticas</a:t>
              </a:r>
            </a:p>
            <a:p>
              <a:pPr marL="171450" indent="-171450">
                <a:buFont typeface="Arial" panose="020B0604020202020204" pitchFamily="34" charset="0"/>
                <a:buChar char="•"/>
              </a:pPr>
              <a:r>
                <a:rPr lang="es-MX" sz="1200" dirty="0" smtClean="0"/>
                <a:t>Ciencias</a:t>
              </a:r>
            </a:p>
            <a:p>
              <a:endParaRPr lang="es-MX" dirty="0"/>
            </a:p>
          </p:txBody>
        </p:sp>
        <p:sp>
          <p:nvSpPr>
            <p:cNvPr id="3" name="TextBox 2"/>
            <p:cNvSpPr txBox="1"/>
            <p:nvPr/>
          </p:nvSpPr>
          <p:spPr>
            <a:xfrm>
              <a:off x="1829676" y="978185"/>
              <a:ext cx="1599324" cy="2677656"/>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s-MX" sz="900" dirty="0" smtClean="0"/>
                <a:t>Agricultura, comida y recursos naturales</a:t>
              </a:r>
            </a:p>
            <a:p>
              <a:pPr marL="171450" indent="-171450">
                <a:buFont typeface="Arial" panose="020B0604020202020204" pitchFamily="34" charset="0"/>
                <a:buChar char="•"/>
              </a:pPr>
              <a:r>
                <a:rPr lang="es-MX" sz="900" dirty="0" smtClean="0"/>
                <a:t>Arquitectura y construcción</a:t>
              </a:r>
            </a:p>
            <a:p>
              <a:pPr marL="171450" indent="-171450">
                <a:buFont typeface="Arial" panose="020B0604020202020204" pitchFamily="34" charset="0"/>
                <a:buChar char="•"/>
              </a:pPr>
              <a:r>
                <a:rPr lang="es-MX" sz="900" dirty="0" smtClean="0"/>
                <a:t>Arte/Audio/Video y Comunicaciones</a:t>
              </a:r>
            </a:p>
            <a:p>
              <a:pPr marL="171450" indent="-171450">
                <a:buFont typeface="Arial" panose="020B0604020202020204" pitchFamily="34" charset="0"/>
                <a:buChar char="•"/>
              </a:pPr>
              <a:r>
                <a:rPr lang="es-MX" sz="900" dirty="0" smtClean="0"/>
                <a:t>Negocios, Mercadotecnia y Negocios</a:t>
              </a:r>
            </a:p>
            <a:p>
              <a:pPr marL="171450" indent="-171450">
                <a:buFont typeface="Arial" panose="020B0604020202020204" pitchFamily="34" charset="0"/>
                <a:buChar char="•"/>
              </a:pPr>
              <a:r>
                <a:rPr lang="es-MX" sz="900" dirty="0" smtClean="0"/>
                <a:t>Hospitalidad y turismo</a:t>
              </a:r>
            </a:p>
            <a:p>
              <a:pPr marL="171450" indent="-171450">
                <a:buFont typeface="Arial" panose="020B0604020202020204" pitchFamily="34" charset="0"/>
                <a:buChar char="•"/>
              </a:pPr>
              <a:r>
                <a:rPr lang="es-MX" sz="900" dirty="0" smtClean="0"/>
                <a:t>Información de Tecnología</a:t>
              </a:r>
            </a:p>
            <a:p>
              <a:pPr marL="171450" indent="-171450">
                <a:buFont typeface="Arial" panose="020B0604020202020204" pitchFamily="34" charset="0"/>
                <a:buChar char="•"/>
              </a:pPr>
              <a:r>
                <a:rPr lang="es-MX" sz="900" dirty="0" smtClean="0"/>
                <a:t>Fabricación</a:t>
              </a:r>
            </a:p>
            <a:p>
              <a:pPr marL="171450" indent="-171450">
                <a:buFont typeface="Arial" panose="020B0604020202020204" pitchFamily="34" charset="0"/>
                <a:buChar char="•"/>
              </a:pPr>
              <a:r>
                <a:rPr lang="es-MX" sz="900" dirty="0" smtClean="0"/>
                <a:t>Transporte, Distribución y Logística</a:t>
              </a:r>
            </a:p>
            <a:p>
              <a:pPr marL="171450" indent="-171450">
                <a:buFont typeface="Arial" panose="020B0604020202020204" pitchFamily="34" charset="0"/>
                <a:buChar char="•"/>
              </a:pPr>
              <a:r>
                <a:rPr lang="es-MX" sz="900" dirty="0" smtClean="0"/>
                <a:t>Inglés-Periodismo y Debate</a:t>
              </a:r>
            </a:p>
            <a:p>
              <a:pPr marL="171450" indent="-171450">
                <a:buFont typeface="Arial" panose="020B0604020202020204" pitchFamily="34" charset="0"/>
                <a:buChar char="•"/>
              </a:pPr>
              <a:endParaRPr lang="en-US" sz="1100" dirty="0" smtClean="0"/>
            </a:p>
            <a:p>
              <a:endParaRPr lang="en-US" sz="1100" dirty="0" smtClean="0"/>
            </a:p>
            <a:p>
              <a:endParaRPr lang="en-US" sz="1100" dirty="0"/>
            </a:p>
          </p:txBody>
        </p:sp>
        <p:sp>
          <p:nvSpPr>
            <p:cNvPr id="6" name="TextBox 5"/>
            <p:cNvSpPr txBox="1"/>
            <p:nvPr/>
          </p:nvSpPr>
          <p:spPr>
            <a:xfrm>
              <a:off x="3505200" y="961292"/>
              <a:ext cx="1524000" cy="2123658"/>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s-MX" sz="1200" dirty="0" smtClean="0"/>
                <a:t>Servicios Humanos</a:t>
              </a:r>
            </a:p>
            <a:p>
              <a:pPr marL="171450" indent="-171450">
                <a:buFont typeface="Arial" panose="020B0604020202020204" pitchFamily="34" charset="0"/>
                <a:buChar char="•"/>
              </a:pPr>
              <a:r>
                <a:rPr lang="es-MX" sz="1200" dirty="0" smtClean="0"/>
                <a:t>Ciencias de la Salud</a:t>
              </a:r>
            </a:p>
            <a:p>
              <a:pPr marL="171450" indent="-171450">
                <a:buFont typeface="Arial" panose="020B0604020202020204" pitchFamily="34" charset="0"/>
                <a:buChar char="•"/>
              </a:pPr>
              <a:r>
                <a:rPr lang="es-MX" sz="1200" dirty="0" smtClean="0"/>
                <a:t>Leyes, Seguridad Pública, Correcciones y Seguridad</a:t>
              </a:r>
            </a:p>
            <a:p>
              <a:pPr marL="171450" indent="-171450">
                <a:buFont typeface="Arial" panose="020B0604020202020204" pitchFamily="34" charset="0"/>
                <a:buChar char="•"/>
              </a:pPr>
              <a:r>
                <a:rPr lang="es-MX" sz="1200" dirty="0" smtClean="0"/>
                <a:t>Educación y Entrenamiento</a:t>
              </a:r>
            </a:p>
            <a:p>
              <a:pPr marL="171450" indent="-171450">
                <a:buFont typeface="Arial" panose="020B0604020202020204" pitchFamily="34" charset="0"/>
                <a:buChar char="•"/>
              </a:pPr>
              <a:r>
                <a:rPr lang="es-MX" sz="1200" dirty="0" smtClean="0"/>
                <a:t>JROTC</a:t>
              </a:r>
              <a:endParaRPr lang="es-MX" sz="1200" dirty="0"/>
            </a:p>
          </p:txBody>
        </p:sp>
        <p:sp>
          <p:nvSpPr>
            <p:cNvPr id="7" name="TextBox 6"/>
            <p:cNvSpPr txBox="1"/>
            <p:nvPr/>
          </p:nvSpPr>
          <p:spPr>
            <a:xfrm>
              <a:off x="5069204" y="961292"/>
              <a:ext cx="1600200" cy="2122506"/>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s-MX" sz="1100" dirty="0" smtClean="0"/>
                <a:t>Artes visual(dibujo, pintura, escultura, cerámica, arte digital)</a:t>
              </a:r>
            </a:p>
            <a:p>
              <a:pPr marL="171450" indent="-171450">
                <a:buFont typeface="Arial" panose="020B0604020202020204" pitchFamily="34" charset="0"/>
                <a:buChar char="•"/>
              </a:pPr>
              <a:r>
                <a:rPr lang="es-MX" sz="1100" dirty="0" smtClean="0"/>
                <a:t>Música (banda, orquesta ,coro)</a:t>
              </a:r>
            </a:p>
            <a:p>
              <a:pPr marL="171450" indent="-171450">
                <a:buFont typeface="Arial" panose="020B0604020202020204" pitchFamily="34" charset="0"/>
                <a:buChar char="•"/>
              </a:pPr>
              <a:r>
                <a:rPr lang="es-MX" sz="1100" dirty="0" smtClean="0"/>
                <a:t>Teatro (teatro, teatro técnico, y producción de teatro</a:t>
              </a:r>
            </a:p>
            <a:p>
              <a:pPr marL="171450" indent="-171450">
                <a:buFont typeface="Arial" panose="020B0604020202020204" pitchFamily="34" charset="0"/>
                <a:buChar char="•"/>
              </a:pPr>
              <a:r>
                <a:rPr lang="es-MX" sz="1100" dirty="0" smtClean="0"/>
                <a:t>Baile</a:t>
              </a:r>
            </a:p>
            <a:p>
              <a:pPr marL="171450" indent="-171450">
                <a:buFont typeface="Arial" panose="020B0604020202020204" pitchFamily="34" charset="0"/>
                <a:buChar char="•"/>
              </a:pPr>
              <a:r>
                <a:rPr lang="es-MX" sz="1100" dirty="0" smtClean="0"/>
                <a:t>Idiomas</a:t>
              </a:r>
            </a:p>
            <a:p>
              <a:pPr marL="171450" indent="-171450">
                <a:buFont typeface="Arial" panose="020B0604020202020204" pitchFamily="34" charset="0"/>
                <a:buChar char="•"/>
              </a:pPr>
              <a:r>
                <a:rPr lang="es-MX" sz="1100" dirty="0" smtClean="0"/>
                <a:t>Estudios Sociales</a:t>
              </a:r>
            </a:p>
            <a:p>
              <a:pPr marL="171450" indent="-171450">
                <a:buFont typeface="Arial" panose="020B0604020202020204" pitchFamily="34" charset="0"/>
                <a:buChar char="•"/>
              </a:pPr>
              <a:endParaRPr lang="en-US" sz="1100" dirty="0"/>
            </a:p>
          </p:txBody>
        </p:sp>
        <p:sp>
          <p:nvSpPr>
            <p:cNvPr id="8" name="TextBox 7"/>
            <p:cNvSpPr txBox="1"/>
            <p:nvPr/>
          </p:nvSpPr>
          <p:spPr>
            <a:xfrm>
              <a:off x="6729923" y="973015"/>
              <a:ext cx="1475737" cy="1169551"/>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s-MX" sz="1400" dirty="0" smtClean="0"/>
                <a:t>4x4</a:t>
              </a:r>
            </a:p>
            <a:p>
              <a:pPr marL="285750" indent="-285750">
                <a:buFont typeface="Arial" panose="020B0604020202020204" pitchFamily="34" charset="0"/>
                <a:buChar char="•"/>
              </a:pPr>
              <a:r>
                <a:rPr lang="es-MX" sz="1400" dirty="0" smtClean="0"/>
                <a:t>Cursos avanzados</a:t>
              </a:r>
            </a:p>
            <a:p>
              <a:pPr marL="285750" indent="-285750">
                <a:buFont typeface="Arial" panose="020B0604020202020204" pitchFamily="34" charset="0"/>
                <a:buChar char="•"/>
              </a:pPr>
              <a:r>
                <a:rPr lang="es-MX" sz="1400" dirty="0" smtClean="0"/>
                <a:t>AP/IB/Crédito Dual</a:t>
              </a:r>
              <a:endParaRPr lang="es-MX" sz="1400" dirty="0"/>
            </a:p>
          </p:txBody>
        </p:sp>
        <p:sp>
          <p:nvSpPr>
            <p:cNvPr id="9" name="TextBox 8"/>
            <p:cNvSpPr txBox="1"/>
            <p:nvPr/>
          </p:nvSpPr>
          <p:spPr>
            <a:xfrm>
              <a:off x="1979905" y="429994"/>
              <a:ext cx="1283601" cy="461665"/>
            </a:xfrm>
            <a:prstGeom prst="rect">
              <a:avLst/>
            </a:prstGeom>
            <a:solidFill>
              <a:schemeClr val="tx1"/>
            </a:solidFill>
          </p:spPr>
          <p:txBody>
            <a:bodyPr wrap="square" rtlCol="0">
              <a:spAutoFit/>
            </a:bodyPr>
            <a:lstStyle/>
            <a:p>
              <a:r>
                <a:rPr lang="es-MX" sz="1200" dirty="0" smtClean="0">
                  <a:solidFill>
                    <a:schemeClr val="bg1"/>
                  </a:solidFill>
                  <a:latin typeface="Cooper Black" panose="0208090404030B020404" pitchFamily="18" charset="0"/>
                </a:rPr>
                <a:t>Negocios e Industria</a:t>
              </a:r>
              <a:endParaRPr lang="es-MX" sz="1200" dirty="0">
                <a:solidFill>
                  <a:schemeClr val="bg1"/>
                </a:solidFill>
                <a:latin typeface="Cooper Black" panose="0208090404030B020404" pitchFamily="18" charset="0"/>
              </a:endParaRPr>
            </a:p>
          </p:txBody>
        </p:sp>
        <p:sp>
          <p:nvSpPr>
            <p:cNvPr id="10" name="TextBox 9"/>
            <p:cNvSpPr txBox="1"/>
            <p:nvPr/>
          </p:nvSpPr>
          <p:spPr>
            <a:xfrm>
              <a:off x="3572683" y="413935"/>
              <a:ext cx="1219200" cy="461665"/>
            </a:xfrm>
            <a:prstGeom prst="rect">
              <a:avLst/>
            </a:prstGeom>
            <a:solidFill>
              <a:schemeClr val="tx1"/>
            </a:solidFill>
          </p:spPr>
          <p:txBody>
            <a:bodyPr wrap="square" rtlCol="0">
              <a:spAutoFit/>
            </a:bodyPr>
            <a:lstStyle/>
            <a:p>
              <a:r>
                <a:rPr lang="es-MX" sz="1200" dirty="0" smtClean="0">
                  <a:solidFill>
                    <a:schemeClr val="bg1"/>
                  </a:solidFill>
                  <a:latin typeface="Cooper Black" panose="0208090404030B020404" pitchFamily="18" charset="0"/>
                </a:rPr>
                <a:t>Servicios Públicos</a:t>
              </a:r>
              <a:endParaRPr lang="es-MX" sz="1200" dirty="0">
                <a:solidFill>
                  <a:schemeClr val="bg1"/>
                </a:solidFill>
                <a:latin typeface="Cooper Black" panose="0208090404030B020404" pitchFamily="18" charset="0"/>
              </a:endParaRPr>
            </a:p>
          </p:txBody>
        </p:sp>
        <p:sp>
          <p:nvSpPr>
            <p:cNvPr id="11" name="TextBox 10"/>
            <p:cNvSpPr txBox="1"/>
            <p:nvPr/>
          </p:nvSpPr>
          <p:spPr>
            <a:xfrm>
              <a:off x="5163502" y="438071"/>
              <a:ext cx="1411604" cy="461665"/>
            </a:xfrm>
            <a:prstGeom prst="rect">
              <a:avLst/>
            </a:prstGeom>
            <a:solidFill>
              <a:schemeClr val="tx1"/>
            </a:solidFill>
          </p:spPr>
          <p:txBody>
            <a:bodyPr wrap="square" rtlCol="0">
              <a:spAutoFit/>
            </a:bodyPr>
            <a:lstStyle/>
            <a:p>
              <a:r>
                <a:rPr lang="es-MX" sz="1200" dirty="0" smtClean="0">
                  <a:solidFill>
                    <a:schemeClr val="bg1"/>
                  </a:solidFill>
                  <a:latin typeface="Cooper Black" panose="0208090404030B020404" pitchFamily="18" charset="0"/>
                </a:rPr>
                <a:t>Artes y Humanidades</a:t>
              </a:r>
              <a:endParaRPr lang="es-MX" sz="1200" dirty="0">
                <a:solidFill>
                  <a:schemeClr val="bg1"/>
                </a:solidFill>
                <a:latin typeface="Cooper Black" panose="0208090404030B020404" pitchFamily="18" charset="0"/>
              </a:endParaRPr>
            </a:p>
          </p:txBody>
        </p:sp>
        <p:sp>
          <p:nvSpPr>
            <p:cNvPr id="12" name="TextBox 11"/>
            <p:cNvSpPr txBox="1"/>
            <p:nvPr/>
          </p:nvSpPr>
          <p:spPr>
            <a:xfrm>
              <a:off x="6724062" y="438071"/>
              <a:ext cx="1527808" cy="415498"/>
            </a:xfrm>
            <a:prstGeom prst="rect">
              <a:avLst/>
            </a:prstGeom>
            <a:solidFill>
              <a:schemeClr val="tx1"/>
            </a:solidFill>
          </p:spPr>
          <p:txBody>
            <a:bodyPr wrap="square" rtlCol="0">
              <a:spAutoFit/>
            </a:bodyPr>
            <a:lstStyle/>
            <a:p>
              <a:r>
                <a:rPr lang="es-MX" sz="1050" dirty="0" smtClean="0">
                  <a:solidFill>
                    <a:schemeClr val="bg1"/>
                  </a:solidFill>
                  <a:latin typeface="Cooper Black" panose="0208090404030B020404" pitchFamily="18" charset="0"/>
                </a:rPr>
                <a:t>Estudios Multidisciplinarios</a:t>
              </a:r>
              <a:endParaRPr lang="es-MX" sz="1050" dirty="0">
                <a:solidFill>
                  <a:schemeClr val="bg1"/>
                </a:solidFill>
                <a:latin typeface="Cooper Black" panose="0208090404030B020404" pitchFamily="18" charset="0"/>
              </a:endParaRPr>
            </a:p>
          </p:txBody>
        </p:sp>
        <p:sp>
          <p:nvSpPr>
            <p:cNvPr id="22" name="TextBox 21"/>
            <p:cNvSpPr txBox="1"/>
            <p:nvPr/>
          </p:nvSpPr>
          <p:spPr>
            <a:xfrm>
              <a:off x="255053" y="449784"/>
              <a:ext cx="1283601" cy="461665"/>
            </a:xfrm>
            <a:prstGeom prst="rect">
              <a:avLst/>
            </a:prstGeom>
            <a:solidFill>
              <a:schemeClr val="tx1"/>
            </a:solidFill>
          </p:spPr>
          <p:txBody>
            <a:bodyPr wrap="square" rtlCol="0">
              <a:spAutoFit/>
            </a:bodyPr>
            <a:lstStyle/>
            <a:p>
              <a:r>
                <a:rPr lang="es-MX" sz="1200" dirty="0" smtClean="0">
                  <a:solidFill>
                    <a:schemeClr val="bg1"/>
                  </a:solidFill>
                  <a:latin typeface="Cooper Black" panose="0208090404030B020404" pitchFamily="18" charset="0"/>
                </a:rPr>
                <a:t>Negocios e Industria</a:t>
              </a:r>
              <a:endParaRPr lang="es-MX" sz="1200" dirty="0">
                <a:solidFill>
                  <a:schemeClr val="bg1"/>
                </a:solidFill>
                <a:latin typeface="Cooper Black" panose="0208090404030B020404" pitchFamily="18" charset="0"/>
              </a:endParaRPr>
            </a:p>
          </p:txBody>
        </p:sp>
      </p:grpSp>
    </p:spTree>
    <p:extLst>
      <p:ext uri="{BB962C8B-B14F-4D97-AF65-F5344CB8AC3E}">
        <p14:creationId xmlns:p14="http://schemas.microsoft.com/office/powerpoint/2010/main" val="2187572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12425" t="15536" r="55591" b="26477"/>
          <a:stretch/>
        </p:blipFill>
        <p:spPr bwMode="auto">
          <a:xfrm>
            <a:off x="1143000" y="457200"/>
            <a:ext cx="5638800" cy="61721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9287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00"/>
                </a:solidFill>
              </a:rPr>
              <a:t>Programas</a:t>
            </a:r>
            <a:r>
              <a:rPr lang="en-US" b="1" dirty="0" smtClean="0">
                <a:solidFill>
                  <a:srgbClr val="FF0000"/>
                </a:solidFill>
              </a:rPr>
              <a:t> de </a:t>
            </a:r>
            <a:r>
              <a:rPr lang="en-US" b="1" dirty="0" err="1" smtClean="0">
                <a:solidFill>
                  <a:srgbClr val="FF0000"/>
                </a:solidFill>
              </a:rPr>
              <a:t>Estudio</a:t>
            </a:r>
            <a:endParaRPr lang="en-US" b="1"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pPr marL="114300" indent="0">
              <a:buNone/>
            </a:pPr>
            <a:r>
              <a:rPr lang="es-ES" b="1" u="sng" dirty="0"/>
              <a:t>16 grupos de carreras</a:t>
            </a:r>
          </a:p>
          <a:p>
            <a:r>
              <a:rPr lang="es-ES" dirty="0"/>
              <a:t>Agricultura</a:t>
            </a:r>
          </a:p>
          <a:p>
            <a:r>
              <a:rPr lang="es-ES" dirty="0"/>
              <a:t>Arquitectura y construcción</a:t>
            </a:r>
          </a:p>
          <a:p>
            <a:r>
              <a:rPr lang="es-ES" dirty="0"/>
              <a:t>Artes, Audiovisual y Comunicaciones</a:t>
            </a:r>
          </a:p>
          <a:p>
            <a:r>
              <a:rPr lang="es-ES" dirty="0"/>
              <a:t>Tecnología automotriz</a:t>
            </a:r>
          </a:p>
          <a:p>
            <a:r>
              <a:rPr lang="es-ES" dirty="0"/>
              <a:t>Negocios, Gestión y Administración</a:t>
            </a:r>
          </a:p>
          <a:p>
            <a:r>
              <a:rPr lang="es-ES" dirty="0"/>
              <a:t>Construcción, cosmetología</a:t>
            </a:r>
          </a:p>
          <a:p>
            <a:r>
              <a:rPr lang="es-ES" dirty="0"/>
              <a:t>Artes culinarias</a:t>
            </a:r>
          </a:p>
          <a:p>
            <a:r>
              <a:rPr lang="es-ES" dirty="0"/>
              <a:t>Educación y formación</a:t>
            </a:r>
          </a:p>
          <a:p>
            <a:r>
              <a:rPr lang="es-ES" dirty="0"/>
              <a:t>Financiar</a:t>
            </a:r>
          </a:p>
          <a:p>
            <a:r>
              <a:rPr lang="es-ES" dirty="0"/>
              <a:t>Gobierno y Administración Pública</a:t>
            </a:r>
          </a:p>
          <a:p>
            <a:r>
              <a:rPr lang="es-ES" dirty="0"/>
              <a:t>Ciencia de la salud</a:t>
            </a:r>
          </a:p>
          <a:p>
            <a:r>
              <a:rPr lang="es-ES" dirty="0"/>
              <a:t>Hospitalidad y turismo</a:t>
            </a:r>
          </a:p>
          <a:p>
            <a:r>
              <a:rPr lang="es-ES" dirty="0"/>
              <a:t>Servicios Humanos</a:t>
            </a:r>
          </a:p>
          <a:p>
            <a:r>
              <a:rPr lang="es-ES" dirty="0"/>
              <a:t>Tecnologías de la información</a:t>
            </a:r>
          </a:p>
          <a:p>
            <a:r>
              <a:rPr lang="es-ES" dirty="0"/>
              <a:t>Leyes, Seguridad Pública, Correcciones y Seguridad.</a:t>
            </a:r>
          </a:p>
          <a:p>
            <a:r>
              <a:rPr lang="es-ES" dirty="0"/>
              <a:t>Fabricación</a:t>
            </a:r>
          </a:p>
          <a:p>
            <a:r>
              <a:rPr lang="es-ES" dirty="0"/>
              <a:t>Marketing, Ventas y Servicios</a:t>
            </a:r>
          </a:p>
          <a:p>
            <a:r>
              <a:rPr lang="es-ES" dirty="0"/>
              <a:t>Ciencia, Tecnología, Ingeniería y Matemáticas (STEM)</a:t>
            </a:r>
          </a:p>
          <a:p>
            <a:r>
              <a:rPr lang="es-ES" dirty="0"/>
              <a:t>Transporte, Distribución y Logística</a:t>
            </a:r>
            <a:endParaRPr lang="en-US" dirty="0"/>
          </a:p>
        </p:txBody>
      </p:sp>
    </p:spTree>
    <p:extLst>
      <p:ext uri="{BB962C8B-B14F-4D97-AF65-F5344CB8AC3E}">
        <p14:creationId xmlns:p14="http://schemas.microsoft.com/office/powerpoint/2010/main" val="3307939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7581" y="152401"/>
            <a:ext cx="7175351" cy="914400"/>
          </a:xfrm>
        </p:spPr>
        <p:txBody>
          <a:bodyPr/>
          <a:lstStyle/>
          <a:p>
            <a:pPr marL="182880"/>
            <a:r>
              <a:rPr lang="en-US" sz="5400" b="1" dirty="0" err="1" smtClean="0">
                <a:solidFill>
                  <a:srgbClr val="FF0000"/>
                </a:solidFill>
              </a:rPr>
              <a:t>Programa</a:t>
            </a:r>
            <a:r>
              <a:rPr lang="en-US" sz="5400" b="1" dirty="0" smtClean="0">
                <a:solidFill>
                  <a:srgbClr val="FF0000"/>
                </a:solidFill>
              </a:rPr>
              <a:t> “AVID”</a:t>
            </a:r>
            <a:endParaRPr lang="en-US" sz="5400" b="1" dirty="0">
              <a:solidFill>
                <a:srgbClr val="FF0000"/>
              </a:solidFill>
            </a:endParaRPr>
          </a:p>
        </p:txBody>
      </p:sp>
      <p:sp>
        <p:nvSpPr>
          <p:cNvPr id="3" name="Subtitle 2"/>
          <p:cNvSpPr>
            <a:spLocks noGrp="1"/>
          </p:cNvSpPr>
          <p:nvPr>
            <p:ph type="subTitle" idx="1"/>
          </p:nvPr>
        </p:nvSpPr>
        <p:spPr>
          <a:xfrm>
            <a:off x="533400" y="1143000"/>
            <a:ext cx="8001000" cy="4953000"/>
          </a:xfrm>
        </p:spPr>
        <p:txBody>
          <a:bodyPr>
            <a:noAutofit/>
          </a:bodyPr>
          <a:lstStyle/>
          <a:p>
            <a:pPr marL="342900" indent="-342900">
              <a:buFont typeface="Arial" panose="020B0604020202020204" pitchFamily="34" charset="0"/>
              <a:buChar char="•"/>
            </a:pPr>
            <a:r>
              <a:rPr lang="es-ES" sz="2100" b="1" dirty="0">
                <a:solidFill>
                  <a:schemeClr val="tx1"/>
                </a:solidFill>
                <a:latin typeface="+mj-lt"/>
              </a:rPr>
              <a:t>Avance a través de la Determinación Individual, </a:t>
            </a:r>
            <a:r>
              <a:rPr lang="es-ES" sz="2100" dirty="0">
                <a:solidFill>
                  <a:schemeClr val="tx1"/>
                </a:solidFill>
                <a:latin typeface="+mj-lt"/>
              </a:rPr>
              <a:t>es un sistema de preparación universitaria </a:t>
            </a:r>
            <a:r>
              <a:rPr lang="es-ES" sz="2100" dirty="0" smtClean="0">
                <a:solidFill>
                  <a:schemeClr val="tx1"/>
                </a:solidFill>
                <a:latin typeface="+mj-lt"/>
              </a:rPr>
              <a:t>que comienza en la educación </a:t>
            </a:r>
            <a:r>
              <a:rPr lang="es-ES" sz="2100" dirty="0">
                <a:solidFill>
                  <a:schemeClr val="tx1"/>
                </a:solidFill>
                <a:latin typeface="+mj-lt"/>
              </a:rPr>
              <a:t>primaria </a:t>
            </a:r>
            <a:r>
              <a:rPr lang="es-ES" sz="2100" dirty="0" smtClean="0">
                <a:solidFill>
                  <a:schemeClr val="tx1"/>
                </a:solidFill>
                <a:latin typeface="+mj-lt"/>
              </a:rPr>
              <a:t>hasta la educación superior </a:t>
            </a:r>
            <a:r>
              <a:rPr lang="es-ES" sz="2100" dirty="0">
                <a:solidFill>
                  <a:schemeClr val="tx1"/>
                </a:solidFill>
                <a:latin typeface="+mj-lt"/>
              </a:rPr>
              <a:t>que está diseñado para aumentar el aprendizaje y el desempeño </a:t>
            </a:r>
            <a:r>
              <a:rPr lang="es-ES" sz="2100" dirty="0" smtClean="0">
                <a:solidFill>
                  <a:schemeClr val="tx1"/>
                </a:solidFill>
                <a:latin typeface="+mj-lt"/>
              </a:rPr>
              <a:t>escolar.</a:t>
            </a:r>
            <a:endParaRPr lang="es-ES" sz="2100" dirty="0">
              <a:solidFill>
                <a:schemeClr val="tx1"/>
              </a:solidFill>
              <a:latin typeface="+mj-lt"/>
            </a:endParaRPr>
          </a:p>
          <a:p>
            <a:pPr marL="342900" indent="-342900">
              <a:buFont typeface="Arial" panose="020B0604020202020204" pitchFamily="34" charset="0"/>
              <a:buChar char="•"/>
            </a:pPr>
            <a:r>
              <a:rPr lang="es-ES" sz="2100" dirty="0">
                <a:solidFill>
                  <a:schemeClr val="tx1"/>
                </a:solidFill>
                <a:latin typeface="+mj-lt"/>
              </a:rPr>
              <a:t>La misión </a:t>
            </a:r>
            <a:r>
              <a:rPr lang="es-ES" sz="2100" dirty="0" smtClean="0">
                <a:solidFill>
                  <a:schemeClr val="tx1"/>
                </a:solidFill>
                <a:latin typeface="+mj-lt"/>
              </a:rPr>
              <a:t>del programa “AVID” </a:t>
            </a:r>
            <a:r>
              <a:rPr lang="es-ES" sz="2100" dirty="0">
                <a:solidFill>
                  <a:schemeClr val="tx1"/>
                </a:solidFill>
                <a:latin typeface="+mj-lt"/>
              </a:rPr>
              <a:t>es cerrar la brecha </a:t>
            </a:r>
            <a:r>
              <a:rPr lang="es-ES" sz="2100" dirty="0" smtClean="0">
                <a:solidFill>
                  <a:schemeClr val="tx1"/>
                </a:solidFill>
                <a:latin typeface="+mj-lt"/>
              </a:rPr>
              <a:t>académica </a:t>
            </a:r>
            <a:r>
              <a:rPr lang="es-ES" sz="2100" dirty="0">
                <a:solidFill>
                  <a:schemeClr val="tx1"/>
                </a:solidFill>
                <a:latin typeface="+mj-lt"/>
              </a:rPr>
              <a:t>preparando a todos los estudiantes para </a:t>
            </a:r>
            <a:r>
              <a:rPr lang="es-ES" sz="2100" dirty="0" smtClean="0">
                <a:solidFill>
                  <a:schemeClr val="tx1"/>
                </a:solidFill>
                <a:latin typeface="+mj-lt"/>
              </a:rPr>
              <a:t>un </a:t>
            </a:r>
            <a:r>
              <a:rPr lang="es-ES" sz="2100" dirty="0">
                <a:solidFill>
                  <a:schemeClr val="tx1"/>
                </a:solidFill>
                <a:latin typeface="+mj-lt"/>
              </a:rPr>
              <a:t>buen desempeño</a:t>
            </a:r>
            <a:r>
              <a:rPr lang="es-ES" sz="2100" dirty="0" smtClean="0">
                <a:solidFill>
                  <a:schemeClr val="tx1"/>
                </a:solidFill>
                <a:latin typeface="+mj-lt"/>
              </a:rPr>
              <a:t> </a:t>
            </a:r>
            <a:r>
              <a:rPr lang="es-ES" sz="2100" dirty="0">
                <a:solidFill>
                  <a:schemeClr val="tx1"/>
                </a:solidFill>
                <a:latin typeface="+mj-lt"/>
              </a:rPr>
              <a:t>y el éxito universitario en una sociedad global.</a:t>
            </a:r>
          </a:p>
          <a:p>
            <a:pPr marL="342900" indent="-342900">
              <a:buFont typeface="Arial" panose="020B0604020202020204" pitchFamily="34" charset="0"/>
              <a:buChar char="•"/>
            </a:pPr>
            <a:r>
              <a:rPr lang="es-ES" sz="2100" dirty="0">
                <a:solidFill>
                  <a:schemeClr val="tx1"/>
                </a:solidFill>
                <a:latin typeface="+mj-lt"/>
              </a:rPr>
              <a:t>El programa </a:t>
            </a:r>
            <a:r>
              <a:rPr lang="es-ES" sz="2100" dirty="0" smtClean="0">
                <a:solidFill>
                  <a:schemeClr val="tx1"/>
                </a:solidFill>
                <a:latin typeface="+mj-lt"/>
              </a:rPr>
              <a:t>“AVID” </a:t>
            </a:r>
            <a:r>
              <a:rPr lang="es-ES" sz="2100" dirty="0">
                <a:solidFill>
                  <a:schemeClr val="tx1"/>
                </a:solidFill>
                <a:latin typeface="+mj-lt"/>
              </a:rPr>
              <a:t>se enfoca </a:t>
            </a:r>
            <a:r>
              <a:rPr lang="es-ES" sz="2100" dirty="0" smtClean="0">
                <a:solidFill>
                  <a:schemeClr val="tx1"/>
                </a:solidFill>
                <a:latin typeface="+mj-lt"/>
              </a:rPr>
              <a:t>en elegir </a:t>
            </a:r>
            <a:r>
              <a:rPr lang="es-ES" sz="2100" dirty="0">
                <a:solidFill>
                  <a:schemeClr val="tx1"/>
                </a:solidFill>
                <a:latin typeface="+mj-lt"/>
              </a:rPr>
              <a:t>los estudiantes menos </a:t>
            </a:r>
            <a:r>
              <a:rPr lang="es-ES" sz="2100" dirty="0" smtClean="0">
                <a:solidFill>
                  <a:schemeClr val="tx1"/>
                </a:solidFill>
                <a:latin typeface="+mj-lt"/>
              </a:rPr>
              <a:t>privilegiados </a:t>
            </a:r>
            <a:r>
              <a:rPr lang="es-ES" sz="2100" dirty="0">
                <a:solidFill>
                  <a:schemeClr val="tx1"/>
                </a:solidFill>
                <a:latin typeface="+mj-lt"/>
              </a:rPr>
              <a:t>en </a:t>
            </a:r>
            <a:r>
              <a:rPr lang="es-ES" sz="2100" dirty="0" smtClean="0">
                <a:solidFill>
                  <a:schemeClr val="tx1"/>
                </a:solidFill>
                <a:latin typeface="+mj-lt"/>
              </a:rPr>
              <a:t>la mitad académica.</a:t>
            </a:r>
            <a:endParaRPr lang="es-ES" sz="2100" dirty="0">
              <a:solidFill>
                <a:schemeClr val="tx1"/>
              </a:solidFill>
              <a:latin typeface="+mj-lt"/>
            </a:endParaRPr>
          </a:p>
          <a:p>
            <a:pPr marL="342900" indent="-342900">
              <a:buFont typeface="Arial" panose="020B0604020202020204" pitchFamily="34" charset="0"/>
              <a:buChar char="•"/>
            </a:pPr>
            <a:r>
              <a:rPr lang="es-ES" sz="2100" dirty="0">
                <a:solidFill>
                  <a:schemeClr val="tx1"/>
                </a:solidFill>
                <a:latin typeface="+mj-lt"/>
              </a:rPr>
              <a:t>Al elevar las expectativas de los estudiantes </a:t>
            </a:r>
            <a:r>
              <a:rPr lang="es-ES" sz="2100" dirty="0" smtClean="0">
                <a:solidFill>
                  <a:schemeClr val="tx1"/>
                </a:solidFill>
                <a:latin typeface="+mj-lt"/>
              </a:rPr>
              <a:t>y con </a:t>
            </a:r>
            <a:r>
              <a:rPr lang="es-ES" sz="2100" dirty="0">
                <a:solidFill>
                  <a:schemeClr val="tx1"/>
                </a:solidFill>
                <a:latin typeface="+mj-lt"/>
              </a:rPr>
              <a:t>el sistema de apoyo </a:t>
            </a:r>
            <a:r>
              <a:rPr lang="es-ES" sz="2100" dirty="0" smtClean="0">
                <a:solidFill>
                  <a:schemeClr val="tx1"/>
                </a:solidFill>
                <a:latin typeface="+mj-lt"/>
              </a:rPr>
              <a:t>del programa “AVID” </a:t>
            </a:r>
            <a:r>
              <a:rPr lang="es-ES" sz="2100" dirty="0">
                <a:solidFill>
                  <a:schemeClr val="tx1"/>
                </a:solidFill>
                <a:latin typeface="+mj-lt"/>
              </a:rPr>
              <a:t>en </a:t>
            </a:r>
            <a:r>
              <a:rPr lang="es-ES" sz="2100" dirty="0" smtClean="0">
                <a:solidFill>
                  <a:schemeClr val="tx1"/>
                </a:solidFill>
                <a:latin typeface="+mj-lt"/>
              </a:rPr>
              <a:t>marcha, </a:t>
            </a:r>
            <a:r>
              <a:rPr lang="es-ES" sz="2100" dirty="0">
                <a:solidFill>
                  <a:schemeClr val="tx1"/>
                </a:solidFill>
                <a:latin typeface="+mj-lt"/>
              </a:rPr>
              <a:t>los estudiantes </a:t>
            </a:r>
            <a:r>
              <a:rPr lang="es-ES" sz="2100" dirty="0" smtClean="0">
                <a:solidFill>
                  <a:schemeClr val="tx1"/>
                </a:solidFill>
                <a:latin typeface="+mj-lt"/>
              </a:rPr>
              <a:t>estarán a </a:t>
            </a:r>
            <a:r>
              <a:rPr lang="es-ES" sz="2100" dirty="0">
                <a:solidFill>
                  <a:schemeClr val="tx1"/>
                </a:solidFill>
                <a:latin typeface="+mj-lt"/>
              </a:rPr>
              <a:t>la altura del desafío.</a:t>
            </a:r>
          </a:p>
          <a:p>
            <a:pPr marL="342900" indent="-342900">
              <a:buFont typeface="Arial" panose="020B0604020202020204" pitchFamily="34" charset="0"/>
              <a:buChar char="•"/>
            </a:pPr>
            <a:r>
              <a:rPr lang="es-ES" sz="2100" dirty="0">
                <a:solidFill>
                  <a:schemeClr val="tx1"/>
                </a:solidFill>
                <a:latin typeface="+mj-lt"/>
              </a:rPr>
              <a:t>Lo que distingue a AVID de otros programas de reforma educativa es su tasa de éxito </a:t>
            </a:r>
            <a:r>
              <a:rPr lang="es-ES" sz="2100" dirty="0" smtClean="0">
                <a:solidFill>
                  <a:schemeClr val="tx1"/>
                </a:solidFill>
                <a:latin typeface="+mj-lt"/>
              </a:rPr>
              <a:t>continuo.</a:t>
            </a:r>
            <a:endParaRPr lang="en-US" sz="2100" dirty="0">
              <a:solidFill>
                <a:schemeClr val="tx1"/>
              </a:solidFill>
              <a:latin typeface="+mj-lt"/>
            </a:endParaRPr>
          </a:p>
        </p:txBody>
      </p:sp>
    </p:spTree>
    <p:extLst>
      <p:ext uri="{BB962C8B-B14F-4D97-AF65-F5344CB8AC3E}">
        <p14:creationId xmlns:p14="http://schemas.microsoft.com/office/powerpoint/2010/main" val="14191741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854" y="208085"/>
            <a:ext cx="7620000" cy="1143000"/>
          </a:xfrm>
        </p:spPr>
        <p:txBody>
          <a:bodyPr/>
          <a:lstStyle/>
          <a:p>
            <a:r>
              <a:rPr lang="es-MX" b="1" dirty="0" smtClean="0">
                <a:solidFill>
                  <a:srgbClr val="FF0000"/>
                </a:solidFill>
              </a:rPr>
              <a:t>Doble Crédito</a:t>
            </a:r>
            <a:endParaRPr lang="es-MX" b="1" dirty="0">
              <a:solidFill>
                <a:srgbClr val="FF0000"/>
              </a:solidFill>
            </a:endParaRPr>
          </a:p>
        </p:txBody>
      </p:sp>
      <p:sp>
        <p:nvSpPr>
          <p:cNvPr id="3" name="Content Placeholder 2"/>
          <p:cNvSpPr>
            <a:spLocks noGrp="1"/>
          </p:cNvSpPr>
          <p:nvPr>
            <p:ph idx="1"/>
          </p:nvPr>
        </p:nvSpPr>
        <p:spPr>
          <a:xfrm>
            <a:off x="457200" y="1371600"/>
            <a:ext cx="7620000" cy="5029200"/>
          </a:xfrm>
        </p:spPr>
        <p:txBody>
          <a:bodyPr>
            <a:normAutofit fontScale="92500" lnSpcReduction="10000"/>
          </a:bodyPr>
          <a:lstStyle/>
          <a:p>
            <a:r>
              <a:rPr lang="es-ES" sz="2400" dirty="0">
                <a:latin typeface="+mj-lt"/>
              </a:rPr>
              <a:t>A los estudiantes elegibles de </a:t>
            </a:r>
            <a:r>
              <a:rPr lang="es-ES" sz="2400" dirty="0" smtClean="0">
                <a:latin typeface="+mj-lt"/>
              </a:rPr>
              <a:t>preparatoria </a:t>
            </a:r>
            <a:r>
              <a:rPr lang="es-ES" sz="2400" dirty="0">
                <a:latin typeface="+mj-lt"/>
              </a:rPr>
              <a:t>se les ofrece la oportunidad de obtener créditos universitarios mientras que simultáneamente completan los requisitos de la escuela </a:t>
            </a:r>
            <a:r>
              <a:rPr lang="es-ES" sz="2400" dirty="0" smtClean="0">
                <a:latin typeface="+mj-lt"/>
              </a:rPr>
              <a:t>preparatoria.</a:t>
            </a:r>
            <a:endParaRPr lang="es-ES" sz="2400" dirty="0">
              <a:latin typeface="+mj-lt"/>
            </a:endParaRPr>
          </a:p>
          <a:p>
            <a:r>
              <a:rPr lang="es-ES" sz="2400" dirty="0">
                <a:latin typeface="+mj-lt"/>
              </a:rPr>
              <a:t>El crédito se ofrece a través </a:t>
            </a:r>
            <a:r>
              <a:rPr lang="es-ES" sz="2400" dirty="0" smtClean="0">
                <a:latin typeface="+mj-lt"/>
              </a:rPr>
              <a:t>del Colegio Comunitario de Houston (Houston </a:t>
            </a:r>
            <a:r>
              <a:rPr lang="es-ES" sz="2400" dirty="0" err="1">
                <a:latin typeface="+mj-lt"/>
              </a:rPr>
              <a:t>Community</a:t>
            </a:r>
            <a:r>
              <a:rPr lang="es-ES" sz="2400" dirty="0">
                <a:latin typeface="+mj-lt"/>
              </a:rPr>
              <a:t> </a:t>
            </a:r>
            <a:r>
              <a:rPr lang="es-ES" sz="2400" dirty="0" err="1" smtClean="0">
                <a:latin typeface="+mj-lt"/>
              </a:rPr>
              <a:t>College</a:t>
            </a:r>
            <a:r>
              <a:rPr lang="es-ES" sz="2400" dirty="0" smtClean="0">
                <a:latin typeface="+mj-lt"/>
              </a:rPr>
              <a:t>).</a:t>
            </a:r>
            <a:endParaRPr lang="es-ES" sz="2400" dirty="0">
              <a:latin typeface="+mj-lt"/>
            </a:endParaRPr>
          </a:p>
          <a:p>
            <a:r>
              <a:rPr lang="es-ES" sz="2400" dirty="0">
                <a:latin typeface="+mj-lt"/>
              </a:rPr>
              <a:t>Los estudiantes deben estar listos para la universidad y la carrera como lo </a:t>
            </a:r>
            <a:r>
              <a:rPr lang="es-ES" sz="2400" dirty="0" smtClean="0">
                <a:latin typeface="+mj-lt"/>
              </a:rPr>
              <a:t>muestre </a:t>
            </a:r>
            <a:r>
              <a:rPr lang="es-ES" sz="2400" dirty="0">
                <a:latin typeface="+mj-lt"/>
              </a:rPr>
              <a:t>su puntuación </a:t>
            </a:r>
            <a:r>
              <a:rPr lang="es-ES" sz="2400" dirty="0" smtClean="0">
                <a:latin typeface="+mj-lt"/>
              </a:rPr>
              <a:t>del TSI </a:t>
            </a:r>
            <a:r>
              <a:rPr lang="es-ES" sz="2400" dirty="0">
                <a:latin typeface="+mj-lt"/>
              </a:rPr>
              <a:t>(Texas </a:t>
            </a:r>
            <a:r>
              <a:rPr lang="es-ES" sz="2400" dirty="0" err="1">
                <a:latin typeface="+mj-lt"/>
              </a:rPr>
              <a:t>Success</a:t>
            </a:r>
            <a:r>
              <a:rPr lang="es-ES" sz="2400" dirty="0">
                <a:latin typeface="+mj-lt"/>
              </a:rPr>
              <a:t> </a:t>
            </a:r>
            <a:r>
              <a:rPr lang="es-ES" sz="2400" dirty="0" err="1">
                <a:latin typeface="+mj-lt"/>
              </a:rPr>
              <a:t>Initiative</a:t>
            </a:r>
            <a:r>
              <a:rPr lang="es-ES" sz="2400" dirty="0">
                <a:latin typeface="+mj-lt"/>
              </a:rPr>
              <a:t>) (SAT, ACT, STAAR, PLAN, PSAT, etc.)</a:t>
            </a:r>
          </a:p>
          <a:p>
            <a:r>
              <a:rPr lang="es-ES" sz="2400" dirty="0">
                <a:latin typeface="+mj-lt"/>
              </a:rPr>
              <a:t>Los estudiantes deben ser evaluados en lectura, escritura y habilidades matemáticas antes de inscribirse en la universidad.</a:t>
            </a:r>
          </a:p>
          <a:p>
            <a:r>
              <a:rPr lang="es-ES" sz="2400" dirty="0" smtClean="0">
                <a:latin typeface="+mj-lt"/>
              </a:rPr>
              <a:t>Los crédito duales </a:t>
            </a:r>
            <a:r>
              <a:rPr lang="es-ES" sz="2400" dirty="0">
                <a:latin typeface="+mj-lt"/>
              </a:rPr>
              <a:t>incluyen cursos como inglés, pre-cálculo, historia de los EE.UU. y gobierno</a:t>
            </a:r>
            <a:r>
              <a:rPr lang="es-ES" sz="2400" dirty="0" smtClean="0">
                <a:latin typeface="+mj-lt"/>
              </a:rPr>
              <a:t>, bomberos, </a:t>
            </a:r>
            <a:r>
              <a:rPr lang="es-ES" sz="2400" dirty="0">
                <a:latin typeface="+mj-lt"/>
              </a:rPr>
              <a:t>mecánica de automóviles, </a:t>
            </a:r>
            <a:r>
              <a:rPr lang="es-ES" sz="2400" dirty="0" smtClean="0">
                <a:latin typeface="+mj-lt"/>
              </a:rPr>
              <a:t>etc.</a:t>
            </a:r>
            <a:endParaRPr lang="es-ES" sz="2400" dirty="0">
              <a:latin typeface="+mj-lt"/>
            </a:endParaRPr>
          </a:p>
        </p:txBody>
      </p:sp>
    </p:spTree>
    <p:extLst>
      <p:ext uri="{BB962C8B-B14F-4D97-AF65-F5344CB8AC3E}">
        <p14:creationId xmlns:p14="http://schemas.microsoft.com/office/powerpoint/2010/main" val="17976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a:solidFill>
                  <a:srgbClr val="FF0000"/>
                </a:solidFill>
              </a:rPr>
              <a:t>Doble Crédito</a:t>
            </a:r>
            <a:endParaRPr lang="en-US" b="1" dirty="0">
              <a:solidFill>
                <a:srgbClr val="FF0000"/>
              </a:solidFill>
            </a:endParaRPr>
          </a:p>
        </p:txBody>
      </p:sp>
      <p:sp>
        <p:nvSpPr>
          <p:cNvPr id="3" name="Content Placeholder 2"/>
          <p:cNvSpPr>
            <a:spLocks noGrp="1"/>
          </p:cNvSpPr>
          <p:nvPr>
            <p:ph idx="1"/>
          </p:nvPr>
        </p:nvSpPr>
        <p:spPr/>
        <p:txBody>
          <a:bodyPr/>
          <a:lstStyle/>
          <a:p>
            <a:r>
              <a:rPr lang="es-ES" dirty="0">
                <a:latin typeface="+mj-lt"/>
              </a:rPr>
              <a:t>Los beneficios de tomar clases de doble crédito</a:t>
            </a:r>
          </a:p>
          <a:p>
            <a:r>
              <a:rPr lang="es-ES" dirty="0">
                <a:latin typeface="+mj-lt"/>
              </a:rPr>
              <a:t>Ahorra dinero</a:t>
            </a:r>
          </a:p>
          <a:p>
            <a:r>
              <a:rPr lang="es-ES" dirty="0">
                <a:latin typeface="+mj-lt"/>
              </a:rPr>
              <a:t>Rigor</a:t>
            </a:r>
          </a:p>
          <a:p>
            <a:r>
              <a:rPr lang="es-ES" dirty="0">
                <a:latin typeface="+mj-lt"/>
              </a:rPr>
              <a:t>Saltar inicio en grado</a:t>
            </a:r>
          </a:p>
          <a:p>
            <a:endParaRPr lang="es-ES" dirty="0">
              <a:latin typeface="+mj-lt"/>
            </a:endParaRPr>
          </a:p>
          <a:p>
            <a:r>
              <a:rPr lang="es-ES" dirty="0">
                <a:latin typeface="+mj-lt"/>
              </a:rPr>
              <a:t>Los estudiantes que toman clases de doble crédito tienen más probabilidades de continuar en la universidad después de la escuela secundaria y graduarse de la </a:t>
            </a:r>
            <a:r>
              <a:rPr lang="es-ES" dirty="0" smtClean="0">
                <a:latin typeface="+mj-lt"/>
              </a:rPr>
              <a:t>Universidad.</a:t>
            </a:r>
            <a:endParaRPr lang="en-US" dirty="0">
              <a:latin typeface="+mj-lt"/>
            </a:endParaRPr>
          </a:p>
        </p:txBody>
      </p:sp>
    </p:spTree>
    <p:extLst>
      <p:ext uri="{BB962C8B-B14F-4D97-AF65-F5344CB8AC3E}">
        <p14:creationId xmlns:p14="http://schemas.microsoft.com/office/powerpoint/2010/main" val="2855827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FBISD </a:t>
            </a:r>
            <a:r>
              <a:rPr lang="es-MX" b="1" dirty="0" smtClean="0">
                <a:solidFill>
                  <a:srgbClr val="FF0000"/>
                </a:solidFill>
              </a:rPr>
              <a:t>Perfil de un Graduado</a:t>
            </a:r>
            <a:endParaRPr lang="es-MX" b="1" dirty="0">
              <a:solidFill>
                <a:srgbClr val="FF0000"/>
              </a:solidFill>
            </a:endParaRPr>
          </a:p>
        </p:txBody>
      </p:sp>
      <p:sp>
        <p:nvSpPr>
          <p:cNvPr id="4" name="Content Placeholder 2">
            <a:extLst>
              <a:ext uri="{FF2B5EF4-FFF2-40B4-BE49-F238E27FC236}">
                <a16:creationId xmlns:a16="http://schemas.microsoft.com/office/drawing/2014/main" id="{12DC0E4B-6BF9-489E-B945-1FA85E60ED91}"/>
              </a:ext>
            </a:extLst>
          </p:cNvPr>
          <p:cNvSpPr>
            <a:spLocks noGrp="1"/>
          </p:cNvSpPr>
          <p:nvPr>
            <p:ph idx="1"/>
          </p:nvPr>
        </p:nvSpPr>
        <p:spPr/>
        <p:txBody>
          <a:bodyPr vert="horz" lIns="91440" tIns="45720" rIns="91440" bIns="45720" rtlCol="0" anchor="t">
            <a:normAutofit fontScale="85000" lnSpcReduction="20000"/>
          </a:bodyPr>
          <a:lstStyle/>
          <a:p>
            <a:pPr marL="114300" indent="0">
              <a:buNone/>
            </a:pPr>
            <a:r>
              <a:rPr lang="es-MX" b="1" dirty="0" smtClean="0">
                <a:cs typeface="Calibri"/>
              </a:rPr>
              <a:t>Un graduado del Distrito de FB tiene una fundación académica rigorosa, grande personalidad y esta:</a:t>
            </a:r>
          </a:p>
          <a:p>
            <a:pPr marL="114300" indent="0">
              <a:buNone/>
            </a:pPr>
            <a:endParaRPr lang="es-MX" b="1" dirty="0" smtClean="0">
              <a:cs typeface="Calibri"/>
            </a:endParaRPr>
          </a:p>
          <a:p>
            <a:r>
              <a:rPr lang="es-MX" b="1" dirty="0" smtClean="0">
                <a:cs typeface="Calibri"/>
              </a:rPr>
              <a:t>Equipado con destrezas para la vida:</a:t>
            </a:r>
          </a:p>
          <a:p>
            <a:pPr marL="114300" indent="0">
              <a:buNone/>
            </a:pPr>
            <a:r>
              <a:rPr lang="es-MX" sz="1400" dirty="0" smtClean="0">
                <a:cs typeface="Calibri"/>
              </a:rPr>
              <a:t>Los graduados de Fort Bend ISD muestran agallas y determinación en todos los aspectos de la vida; respetarse a sí mismo ya los demás; participar en elecciones de vida saludables; Son alfabetizados y articulados; Competente con la tecnología; y aplicar de manera significativa y práctica el conocimiento de manera productiva.</a:t>
            </a:r>
          </a:p>
          <a:p>
            <a:pPr marL="114300" indent="0">
              <a:buNone/>
            </a:pPr>
            <a:r>
              <a:rPr lang="es-MX" dirty="0" smtClean="0">
                <a:cs typeface="Calibri"/>
              </a:rPr>
              <a:t>•…</a:t>
            </a:r>
            <a:r>
              <a:rPr lang="es-MX" b="1" dirty="0">
                <a:cs typeface="Calibri"/>
              </a:rPr>
              <a:t> </a:t>
            </a:r>
            <a:r>
              <a:rPr lang="es-MX" b="1" dirty="0" smtClean="0">
                <a:cs typeface="Calibri"/>
              </a:rPr>
              <a:t>Un líder servicial .</a:t>
            </a:r>
            <a:endParaRPr lang="es-MX" dirty="0" smtClean="0">
              <a:cs typeface="Calibri"/>
            </a:endParaRPr>
          </a:p>
          <a:p>
            <a:pPr marL="114300" indent="0">
              <a:buNone/>
            </a:pPr>
            <a:r>
              <a:rPr lang="es-ES" dirty="0">
                <a:cs typeface="Calibri"/>
              </a:rPr>
              <a:t>Los graduados de Fort Bend ISD demuestran confianza mientras mantienen una actitud humilde y amable; priorizar las necesidades de los demás al tiempo que acepta la responsabilidad por sí mismos y es responsable de sus propias acciones; son optimistas y esforzarse por sacar lo mejor de los demás</a:t>
            </a:r>
            <a:r>
              <a:rPr lang="es-ES" dirty="0" smtClean="0">
                <a:cs typeface="Calibri"/>
              </a:rPr>
              <a:t>.</a:t>
            </a:r>
          </a:p>
          <a:p>
            <a:pPr marL="114300" indent="0">
              <a:buNone/>
            </a:pPr>
            <a:r>
              <a:rPr lang="es-MX" dirty="0" smtClean="0">
                <a:cs typeface="Calibri"/>
              </a:rPr>
              <a:t>•…</a:t>
            </a:r>
            <a:r>
              <a:rPr lang="es-MX" b="1" dirty="0" smtClean="0">
                <a:cs typeface="Calibri"/>
              </a:rPr>
              <a:t>Un Comunicador efectivo</a:t>
            </a:r>
            <a:r>
              <a:rPr lang="es-MX" dirty="0" smtClean="0">
                <a:cs typeface="Calibri"/>
              </a:rPr>
              <a:t>. </a:t>
            </a:r>
            <a:endParaRPr lang="es-MX" dirty="0" smtClean="0"/>
          </a:p>
          <a:p>
            <a:pPr marL="114300" indent="0">
              <a:buNone/>
            </a:pPr>
            <a:r>
              <a:rPr lang="es-ES" dirty="0">
                <a:cs typeface="Calibri"/>
              </a:rPr>
              <a:t>Los graduados de Fort Bend ISD se comunican claramente tanto oralmente como por escrito; escuchar respetuosamente y activamente a los demás; participar adecuadamente en conversaciones valientes; y adaptar adecuadamente su estilo de comunicación a la audiencia</a:t>
            </a:r>
            <a:endParaRPr lang="en-US" dirty="0">
              <a:cs typeface="Calibri"/>
            </a:endParaRPr>
          </a:p>
        </p:txBody>
      </p:sp>
    </p:spTree>
    <p:extLst>
      <p:ext uri="{BB962C8B-B14F-4D97-AF65-F5344CB8AC3E}">
        <p14:creationId xmlns:p14="http://schemas.microsoft.com/office/powerpoint/2010/main" val="16335459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1401762"/>
          </a:xfrm>
        </p:spPr>
        <p:txBody>
          <a:bodyPr/>
          <a:lstStyle/>
          <a:p>
            <a:r>
              <a:rPr lang="es-ES" sz="3800" b="1" dirty="0" smtClean="0">
                <a:solidFill>
                  <a:srgbClr val="FF0000"/>
                </a:solidFill>
              </a:rPr>
              <a:t>Cursos </a:t>
            </a:r>
            <a:r>
              <a:rPr lang="es-ES" sz="3800" b="1" dirty="0">
                <a:solidFill>
                  <a:srgbClr val="FF0000"/>
                </a:solidFill>
              </a:rPr>
              <a:t>Avanzados y Pre-Avanzados (AP o Pre-AP)</a:t>
            </a:r>
            <a:endParaRPr lang="en-US" sz="3800"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s-ES" dirty="0">
                <a:latin typeface="+mj-lt"/>
              </a:rPr>
              <a:t>El programa de AP permite a los estudiantes de secundaria participar en cursos de nivel universitario y, posiblemente, obtener créditos universitarios mientras están en la escuela </a:t>
            </a:r>
            <a:r>
              <a:rPr lang="es-ES" dirty="0" smtClean="0">
                <a:latin typeface="+mj-lt"/>
              </a:rPr>
              <a:t>preparatoria.</a:t>
            </a:r>
            <a:endParaRPr lang="es-ES" dirty="0">
              <a:latin typeface="+mj-lt"/>
            </a:endParaRPr>
          </a:p>
          <a:p>
            <a:r>
              <a:rPr lang="es-ES" dirty="0">
                <a:latin typeface="+mj-lt"/>
              </a:rPr>
              <a:t>En mayo los estudiantes tienen la oportunidad de tomar el examen AP y si </a:t>
            </a:r>
            <a:r>
              <a:rPr lang="es-ES" dirty="0" smtClean="0">
                <a:latin typeface="+mj-lt"/>
              </a:rPr>
              <a:t>el resultado es </a:t>
            </a:r>
            <a:r>
              <a:rPr lang="es-ES" dirty="0">
                <a:latin typeface="+mj-lt"/>
              </a:rPr>
              <a:t>un 3, 4 o 5 </a:t>
            </a:r>
            <a:r>
              <a:rPr lang="es-ES" dirty="0" smtClean="0">
                <a:latin typeface="+mj-lt"/>
              </a:rPr>
              <a:t>podrían </a:t>
            </a:r>
            <a:r>
              <a:rPr lang="es-ES" dirty="0">
                <a:latin typeface="+mj-lt"/>
              </a:rPr>
              <a:t>recibir </a:t>
            </a:r>
            <a:r>
              <a:rPr lang="es-ES" dirty="0" smtClean="0">
                <a:latin typeface="+mj-lt"/>
              </a:rPr>
              <a:t>crédito universitario por </a:t>
            </a:r>
            <a:r>
              <a:rPr lang="es-ES" dirty="0">
                <a:latin typeface="+mj-lt"/>
              </a:rPr>
              <a:t>el curso.</a:t>
            </a:r>
          </a:p>
          <a:p>
            <a:r>
              <a:rPr lang="es-ES" dirty="0">
                <a:latin typeface="+mj-lt"/>
              </a:rPr>
              <a:t>Los cursos pre-AP están disponibles a partir </a:t>
            </a:r>
            <a:r>
              <a:rPr lang="es-ES" dirty="0" smtClean="0">
                <a:latin typeface="+mj-lt"/>
              </a:rPr>
              <a:t>del sexto grado y </a:t>
            </a:r>
            <a:r>
              <a:rPr lang="es-ES" dirty="0">
                <a:latin typeface="+mj-lt"/>
              </a:rPr>
              <a:t>están abiertos a cualquier estudiante que esté a la altura de los desafíos de estos cursos. Estos cursos preparan a los estudiantes para tomar cursos de AP en los grados 11 y 12.</a:t>
            </a:r>
          </a:p>
          <a:p>
            <a:r>
              <a:rPr lang="es-ES" dirty="0">
                <a:latin typeface="+mj-lt"/>
              </a:rPr>
              <a:t>Los cursos pre-AP &amp; AP requieren que los estudiantes lean y escriban extensamente fuera de la clase.</a:t>
            </a:r>
            <a:endParaRPr lang="en-US" dirty="0">
              <a:latin typeface="+mj-lt"/>
            </a:endParaRPr>
          </a:p>
        </p:txBody>
      </p:sp>
    </p:spTree>
    <p:extLst>
      <p:ext uri="{BB962C8B-B14F-4D97-AF65-F5344CB8AC3E}">
        <p14:creationId xmlns:p14="http://schemas.microsoft.com/office/powerpoint/2010/main" val="42493487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s-MX" b="1" dirty="0" smtClean="0">
                <a:solidFill>
                  <a:srgbClr val="FF0000"/>
                </a:solidFill>
              </a:rPr>
              <a:t>Cursos AP</a:t>
            </a:r>
            <a:endParaRPr lang="es-MX"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marL="114300" indent="0">
              <a:buNone/>
            </a:pPr>
            <a:r>
              <a:rPr lang="es-ES" sz="2400" dirty="0">
                <a:latin typeface="+mj-lt"/>
              </a:rPr>
              <a:t>Los estudiantes que completan los cursos AP y PRE-AP </a:t>
            </a:r>
            <a:r>
              <a:rPr lang="es-ES" sz="2400" dirty="0" smtClean="0">
                <a:latin typeface="+mj-lt"/>
              </a:rPr>
              <a:t>están:</a:t>
            </a:r>
            <a:endParaRPr lang="es-ES" sz="2400" dirty="0">
              <a:latin typeface="+mj-lt"/>
            </a:endParaRPr>
          </a:p>
          <a:p>
            <a:pPr marL="114300" indent="0">
              <a:buNone/>
            </a:pPr>
            <a:r>
              <a:rPr lang="es-ES" sz="2400" dirty="0">
                <a:latin typeface="+mj-lt"/>
              </a:rPr>
              <a:t>Mejor </a:t>
            </a:r>
            <a:r>
              <a:rPr lang="es-ES" sz="2400" dirty="0" smtClean="0">
                <a:latin typeface="+mj-lt"/>
              </a:rPr>
              <a:t>preparados </a:t>
            </a:r>
            <a:r>
              <a:rPr lang="es-ES" sz="2400" dirty="0">
                <a:latin typeface="+mj-lt"/>
              </a:rPr>
              <a:t>académicamente</a:t>
            </a:r>
          </a:p>
          <a:p>
            <a:pPr marL="114300" indent="0">
              <a:buNone/>
            </a:pPr>
            <a:r>
              <a:rPr lang="es-ES" sz="2400" dirty="0" smtClean="0">
                <a:latin typeface="+mj-lt"/>
              </a:rPr>
              <a:t>Con más </a:t>
            </a:r>
            <a:r>
              <a:rPr lang="es-ES" sz="2400" dirty="0">
                <a:latin typeface="+mj-lt"/>
              </a:rPr>
              <a:t>probabilidades de especializarse en </a:t>
            </a:r>
            <a:r>
              <a:rPr lang="es-ES" sz="2400" dirty="0" smtClean="0">
                <a:latin typeface="+mj-lt"/>
              </a:rPr>
              <a:t>carreras mas demandantes</a:t>
            </a:r>
            <a:endParaRPr lang="es-ES" sz="2400" dirty="0">
              <a:latin typeface="+mj-lt"/>
            </a:endParaRPr>
          </a:p>
          <a:p>
            <a:pPr marL="114300" indent="0">
              <a:buNone/>
            </a:pPr>
            <a:r>
              <a:rPr lang="es-ES" sz="2400" dirty="0" smtClean="0">
                <a:latin typeface="+mj-lt"/>
              </a:rPr>
              <a:t>Con  mas probabilidades de terminar </a:t>
            </a:r>
            <a:r>
              <a:rPr lang="es-ES" sz="2400" dirty="0">
                <a:latin typeface="+mj-lt"/>
              </a:rPr>
              <a:t>más cursos universitarios en cuatro años</a:t>
            </a:r>
          </a:p>
          <a:p>
            <a:pPr marL="114300" indent="0">
              <a:buNone/>
            </a:pPr>
            <a:r>
              <a:rPr lang="es-ES" sz="2400" dirty="0" smtClean="0">
                <a:latin typeface="+mj-lt"/>
              </a:rPr>
              <a:t>Con mayor probabilidad de tener </a:t>
            </a:r>
            <a:r>
              <a:rPr lang="es-ES" sz="2400" dirty="0">
                <a:latin typeface="+mj-lt"/>
              </a:rPr>
              <a:t>un rendimiento significativamente mejor en la universidad que los estudiantes que no tomaron cursos AP</a:t>
            </a:r>
          </a:p>
          <a:p>
            <a:pPr marL="114300" indent="0">
              <a:buNone/>
            </a:pPr>
            <a:r>
              <a:rPr lang="es-ES" sz="2400" dirty="0" smtClean="0">
                <a:latin typeface="+mj-lt"/>
              </a:rPr>
              <a:t>Con más </a:t>
            </a:r>
            <a:r>
              <a:rPr lang="es-ES" sz="2400" dirty="0">
                <a:latin typeface="+mj-lt"/>
              </a:rPr>
              <a:t>probabilidades de ejercer liderazgo</a:t>
            </a:r>
          </a:p>
          <a:p>
            <a:pPr marL="114300" indent="0">
              <a:buNone/>
            </a:pPr>
            <a:r>
              <a:rPr lang="es-ES" sz="2400" dirty="0" smtClean="0">
                <a:latin typeface="+mj-lt"/>
              </a:rPr>
              <a:t>Con mas posibilidades de graduarse </a:t>
            </a:r>
            <a:r>
              <a:rPr lang="es-ES" sz="2400" dirty="0">
                <a:latin typeface="+mj-lt"/>
              </a:rPr>
              <a:t>con </a:t>
            </a:r>
            <a:r>
              <a:rPr lang="es-ES" sz="2400" dirty="0" smtClean="0">
                <a:latin typeface="+mj-lt"/>
              </a:rPr>
              <a:t>una </a:t>
            </a:r>
            <a:r>
              <a:rPr lang="es-ES" sz="2400" dirty="0">
                <a:latin typeface="+mj-lt"/>
              </a:rPr>
              <a:t>doble </a:t>
            </a:r>
            <a:r>
              <a:rPr lang="es-ES" sz="2400" dirty="0" smtClean="0">
                <a:latin typeface="+mj-lt"/>
              </a:rPr>
              <a:t>especialidad</a:t>
            </a:r>
            <a:endParaRPr lang="es-ES" sz="2400" dirty="0">
              <a:latin typeface="+mj-lt"/>
            </a:endParaRPr>
          </a:p>
          <a:p>
            <a:pPr marL="114300" indent="0">
              <a:buNone/>
            </a:pPr>
            <a:r>
              <a:rPr lang="es-ES" sz="2400" dirty="0" smtClean="0">
                <a:latin typeface="+mj-lt"/>
              </a:rPr>
              <a:t>Con dos </a:t>
            </a:r>
            <a:r>
              <a:rPr lang="es-ES" sz="2400" dirty="0">
                <a:latin typeface="+mj-lt"/>
              </a:rPr>
              <a:t>veces más probabilidades de entrar en estudios avanzados (programas de doctorado, medicina y derecho)</a:t>
            </a:r>
          </a:p>
          <a:p>
            <a:pPr marL="114300" indent="0">
              <a:buNone/>
            </a:pPr>
            <a:r>
              <a:rPr lang="es-ES" sz="2400" dirty="0">
                <a:latin typeface="+mj-lt"/>
              </a:rPr>
              <a:t>Con ventaja para </a:t>
            </a:r>
            <a:r>
              <a:rPr lang="es-ES" sz="2400" dirty="0" smtClean="0">
                <a:latin typeface="+mj-lt"/>
              </a:rPr>
              <a:t>ser admitido a </a:t>
            </a:r>
            <a:r>
              <a:rPr lang="es-ES" sz="2400" dirty="0">
                <a:latin typeface="+mj-lt"/>
              </a:rPr>
              <a:t>la universidad</a:t>
            </a:r>
            <a:endParaRPr lang="en-US" dirty="0">
              <a:latin typeface="+mj-lt"/>
            </a:endParaRPr>
          </a:p>
        </p:txBody>
      </p:sp>
    </p:spTree>
    <p:extLst>
      <p:ext uri="{BB962C8B-B14F-4D97-AF65-F5344CB8AC3E}">
        <p14:creationId xmlns:p14="http://schemas.microsoft.com/office/powerpoint/2010/main" val="3151598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00"/>
                </a:solidFill>
              </a:rPr>
              <a:t>Naviance</a:t>
            </a:r>
            <a:endParaRPr lang="en-US" b="1" dirty="0">
              <a:solidFill>
                <a:srgbClr val="FF0000"/>
              </a:solidFill>
            </a:endParaRPr>
          </a:p>
        </p:txBody>
      </p:sp>
      <p:sp>
        <p:nvSpPr>
          <p:cNvPr id="3" name="Content Placeholder 2"/>
          <p:cNvSpPr>
            <a:spLocks noGrp="1"/>
          </p:cNvSpPr>
          <p:nvPr>
            <p:ph idx="1"/>
          </p:nvPr>
        </p:nvSpPr>
        <p:spPr/>
        <p:txBody>
          <a:bodyPr/>
          <a:lstStyle/>
          <a:p>
            <a:r>
              <a:rPr lang="en-US" dirty="0" err="1"/>
              <a:t>Naviance</a:t>
            </a:r>
            <a:r>
              <a:rPr lang="en-US" dirty="0"/>
              <a:t> </a:t>
            </a:r>
            <a:r>
              <a:rPr lang="es-ES" dirty="0" smtClean="0"/>
              <a:t>es </a:t>
            </a:r>
            <a:r>
              <a:rPr lang="es-ES" dirty="0"/>
              <a:t>una solución integral de preparación para la universidad y la carrera para estudiantes de escuelas intermedias y </a:t>
            </a:r>
            <a:r>
              <a:rPr lang="es-ES" dirty="0" smtClean="0"/>
              <a:t>preparatorias, </a:t>
            </a:r>
            <a:r>
              <a:rPr lang="es-ES" dirty="0"/>
              <a:t>conectando logros académicos con objetivos </a:t>
            </a:r>
            <a:r>
              <a:rPr lang="es-ES" dirty="0" smtClean="0"/>
              <a:t>post-preparatoria.</a:t>
            </a:r>
            <a:endParaRPr lang="es-ES" dirty="0"/>
          </a:p>
          <a:p>
            <a:r>
              <a:rPr lang="es-ES" dirty="0"/>
              <a:t>Departamento de Consejería y Preparación </a:t>
            </a:r>
            <a:r>
              <a:rPr lang="es-ES" dirty="0" smtClean="0"/>
              <a:t>Post </a:t>
            </a:r>
            <a:r>
              <a:rPr lang="es-ES" dirty="0"/>
              <a:t>Secundario del FBISD.</a:t>
            </a:r>
          </a:p>
          <a:p>
            <a:r>
              <a:rPr lang="es-ES" dirty="0"/>
              <a:t>Haga clic en su escuela </a:t>
            </a:r>
            <a:r>
              <a:rPr lang="es-ES" dirty="0" smtClean="0"/>
              <a:t>intermedia (</a:t>
            </a:r>
            <a:r>
              <a:rPr lang="es-ES" dirty="0" err="1" smtClean="0"/>
              <a:t>Middle</a:t>
            </a:r>
            <a:r>
              <a:rPr lang="es-ES" dirty="0" smtClean="0"/>
              <a:t> </a:t>
            </a:r>
            <a:r>
              <a:rPr lang="es-ES" dirty="0" err="1" smtClean="0"/>
              <a:t>school</a:t>
            </a:r>
            <a:r>
              <a:rPr lang="es-ES" dirty="0" smtClean="0"/>
              <a:t>)</a:t>
            </a:r>
            <a:endParaRPr lang="en-US" dirty="0"/>
          </a:p>
        </p:txBody>
      </p:sp>
    </p:spTree>
    <p:extLst>
      <p:ext uri="{BB962C8B-B14F-4D97-AF65-F5344CB8AC3E}">
        <p14:creationId xmlns:p14="http://schemas.microsoft.com/office/powerpoint/2010/main" val="15510617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smtClean="0">
                <a:solidFill>
                  <a:srgbClr val="FF0000"/>
                </a:solidFill>
              </a:rPr>
              <a:t>Política de calificación ponderada</a:t>
            </a:r>
            <a:endParaRPr lang="es-MX" b="1" dirty="0">
              <a:solidFill>
                <a:srgbClr val="FF0000"/>
              </a:solidFill>
            </a:endParaRPr>
          </a:p>
        </p:txBody>
      </p:sp>
      <p:sp>
        <p:nvSpPr>
          <p:cNvPr id="3" name="Content Placeholder 2"/>
          <p:cNvSpPr>
            <a:spLocks noGrp="1"/>
          </p:cNvSpPr>
          <p:nvPr>
            <p:ph idx="1"/>
          </p:nvPr>
        </p:nvSpPr>
        <p:spPr/>
        <p:txBody>
          <a:bodyPr>
            <a:normAutofit/>
          </a:bodyPr>
          <a:lstStyle/>
          <a:p>
            <a:r>
              <a:rPr lang="es-ES" sz="2800" dirty="0">
                <a:latin typeface="+mj-lt"/>
              </a:rPr>
              <a:t>10 puntos extra - Cursos AP</a:t>
            </a:r>
          </a:p>
          <a:p>
            <a:r>
              <a:rPr lang="es-ES" sz="2800" dirty="0">
                <a:latin typeface="+mj-lt"/>
              </a:rPr>
              <a:t>5 puntos extra</a:t>
            </a:r>
          </a:p>
          <a:p>
            <a:r>
              <a:rPr lang="es-ES" sz="2800" dirty="0">
                <a:latin typeface="+mj-lt"/>
              </a:rPr>
              <a:t>Pre-AP</a:t>
            </a:r>
          </a:p>
          <a:p>
            <a:r>
              <a:rPr lang="es-ES" sz="2800" dirty="0">
                <a:latin typeface="+mj-lt"/>
              </a:rPr>
              <a:t>Cursos de honores</a:t>
            </a:r>
          </a:p>
          <a:p>
            <a:r>
              <a:rPr lang="es-ES" sz="2800" dirty="0">
                <a:latin typeface="+mj-lt"/>
              </a:rPr>
              <a:t>Cursos de doble crédito</a:t>
            </a:r>
          </a:p>
          <a:p>
            <a:r>
              <a:rPr lang="es-ES" sz="2800" dirty="0">
                <a:latin typeface="+mj-lt"/>
              </a:rPr>
              <a:t>Sin puntos extra: en cursos nivelados</a:t>
            </a:r>
            <a:endParaRPr lang="en-US" sz="2800" dirty="0">
              <a:latin typeface="+mj-lt"/>
            </a:endParaRPr>
          </a:p>
        </p:txBody>
      </p:sp>
    </p:spTree>
    <p:extLst>
      <p:ext uri="{BB962C8B-B14F-4D97-AF65-F5344CB8AC3E}">
        <p14:creationId xmlns:p14="http://schemas.microsoft.com/office/powerpoint/2010/main" val="30309728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rgbClr val="FF0000"/>
                </a:solidFill>
              </a:rPr>
              <a:t>Sistema de </a:t>
            </a:r>
            <a:r>
              <a:rPr lang="en-US" sz="4400" b="1" dirty="0" err="1" smtClean="0">
                <a:solidFill>
                  <a:srgbClr val="FF0000"/>
                </a:solidFill>
              </a:rPr>
              <a:t>Calcificationes</a:t>
            </a:r>
            <a:r>
              <a:rPr lang="en-US" sz="4400" b="1" dirty="0" smtClean="0">
                <a:solidFill>
                  <a:srgbClr val="FF0000"/>
                </a:solidFill>
              </a:rPr>
              <a:t> de la </a:t>
            </a:r>
            <a:r>
              <a:rPr lang="en-US" sz="4400" b="1" dirty="0" err="1" smtClean="0">
                <a:solidFill>
                  <a:srgbClr val="FF0000"/>
                </a:solidFill>
              </a:rPr>
              <a:t>Preparatoria</a:t>
            </a:r>
            <a:endParaRPr lang="en-US" sz="4400" b="1" dirty="0">
              <a:solidFill>
                <a:srgbClr val="FF0000"/>
              </a:solidFill>
            </a:endParaRPr>
          </a:p>
        </p:txBody>
      </p:sp>
      <p:sp>
        <p:nvSpPr>
          <p:cNvPr id="3" name="Content Placeholder 2"/>
          <p:cNvSpPr>
            <a:spLocks noGrp="1"/>
          </p:cNvSpPr>
          <p:nvPr>
            <p:ph idx="1"/>
          </p:nvPr>
        </p:nvSpPr>
        <p:spPr/>
        <p:txBody>
          <a:bodyPr/>
          <a:lstStyle/>
          <a:p>
            <a:r>
              <a:rPr lang="es-ES" dirty="0"/>
              <a:t>Ejemplos de los grados de un estudiante de secundaria</a:t>
            </a:r>
          </a:p>
          <a:p>
            <a:r>
              <a:rPr lang="es-ES" dirty="0"/>
              <a:t>Física (en el nivel) 86 = 86 puntos</a:t>
            </a:r>
          </a:p>
          <a:p>
            <a:r>
              <a:rPr lang="es-ES" dirty="0"/>
              <a:t>Inglés III AP 94 = 104 puntos (10 puntos adicionales agregados para AP)</a:t>
            </a:r>
          </a:p>
          <a:p>
            <a:r>
              <a:rPr lang="es-ES" dirty="0"/>
              <a:t>Crédito dual de la historia de EE. UU. 84 = 89 puntos (5 puntos adicionales agregados para crédito dual)</a:t>
            </a:r>
          </a:p>
          <a:p>
            <a:r>
              <a:rPr lang="es-ES" dirty="0"/>
              <a:t>Atletismo 100 = 100 puntos.</a:t>
            </a:r>
          </a:p>
          <a:p>
            <a:r>
              <a:rPr lang="es-ES" dirty="0"/>
              <a:t>Coro 100 = 100 puntos.</a:t>
            </a:r>
          </a:p>
          <a:p>
            <a:r>
              <a:rPr lang="es-ES" dirty="0"/>
              <a:t>Pre-Cal Pre-AP 86 = 91 (5 puntos adicionales agregados para Pre-AP)</a:t>
            </a:r>
          </a:p>
          <a:p>
            <a:r>
              <a:rPr lang="es-ES" dirty="0"/>
              <a:t>Periodismo 94 = 94</a:t>
            </a:r>
          </a:p>
          <a:p>
            <a:r>
              <a:rPr lang="es-ES" dirty="0"/>
              <a:t>Puntos totales = 664 puntos divididos por 7 = 94.8571429</a:t>
            </a:r>
            <a:endParaRPr lang="en-US" dirty="0"/>
          </a:p>
        </p:txBody>
      </p:sp>
    </p:spTree>
    <p:extLst>
      <p:ext uri="{BB962C8B-B14F-4D97-AF65-F5344CB8AC3E}">
        <p14:creationId xmlns:p14="http://schemas.microsoft.com/office/powerpoint/2010/main" val="5710867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rPr>
              <a:t>Cursos</a:t>
            </a:r>
            <a:r>
              <a:rPr lang="en-US" b="1" dirty="0">
                <a:solidFill>
                  <a:srgbClr val="FF0000"/>
                </a:solidFill>
              </a:rPr>
              <a:t> </a:t>
            </a:r>
            <a:r>
              <a:rPr lang="en-US" b="1" dirty="0" err="1">
                <a:solidFill>
                  <a:srgbClr val="FF0000"/>
                </a:solidFill>
              </a:rPr>
              <a:t>exentos</a:t>
            </a:r>
            <a:r>
              <a:rPr lang="en-US" b="1" dirty="0">
                <a:solidFill>
                  <a:srgbClr val="FF0000"/>
                </a:solidFill>
              </a:rPr>
              <a:t> de GPA</a:t>
            </a:r>
          </a:p>
        </p:txBody>
      </p:sp>
      <p:sp>
        <p:nvSpPr>
          <p:cNvPr id="3" name="Content Placeholder 2"/>
          <p:cNvSpPr>
            <a:spLocks noGrp="1"/>
          </p:cNvSpPr>
          <p:nvPr>
            <p:ph idx="1"/>
          </p:nvPr>
        </p:nvSpPr>
        <p:spPr/>
        <p:txBody>
          <a:bodyPr>
            <a:normAutofit lnSpcReduction="10000"/>
          </a:bodyPr>
          <a:lstStyle/>
          <a:p>
            <a:r>
              <a:rPr lang="es-MX" dirty="0" smtClean="0">
                <a:latin typeface="+mj-lt"/>
              </a:rPr>
              <a:t>Cursos exentos de GPA para 3 ° y 4 ° año</a:t>
            </a:r>
          </a:p>
          <a:p>
            <a:r>
              <a:rPr lang="es-MX" dirty="0" smtClean="0">
                <a:latin typeface="+mj-lt"/>
              </a:rPr>
              <a:t>Atletismo (no PE)</a:t>
            </a:r>
          </a:p>
          <a:p>
            <a:r>
              <a:rPr lang="es-MX" dirty="0" smtClean="0">
                <a:latin typeface="+mj-lt"/>
              </a:rPr>
              <a:t>Banda</a:t>
            </a:r>
          </a:p>
          <a:p>
            <a:r>
              <a:rPr lang="es-MX" dirty="0" smtClean="0">
                <a:latin typeface="+mj-lt"/>
              </a:rPr>
              <a:t>Coro</a:t>
            </a:r>
          </a:p>
          <a:p>
            <a:r>
              <a:rPr lang="es-MX" dirty="0" smtClean="0">
                <a:latin typeface="+mj-lt"/>
              </a:rPr>
              <a:t>Orquesta</a:t>
            </a:r>
          </a:p>
          <a:p>
            <a:r>
              <a:rPr lang="es-MX" dirty="0" smtClean="0">
                <a:latin typeface="+mj-lt"/>
              </a:rPr>
              <a:t>Animadoras</a:t>
            </a:r>
          </a:p>
          <a:p>
            <a:r>
              <a:rPr lang="es-MX" dirty="0" smtClean="0">
                <a:latin typeface="+mj-lt"/>
              </a:rPr>
              <a:t>Color </a:t>
            </a:r>
            <a:r>
              <a:rPr lang="es-MX" dirty="0" err="1" smtClean="0">
                <a:latin typeface="+mj-lt"/>
              </a:rPr>
              <a:t>Guard</a:t>
            </a:r>
            <a:endParaRPr lang="es-MX" dirty="0" smtClean="0">
              <a:latin typeface="+mj-lt"/>
            </a:endParaRPr>
          </a:p>
          <a:p>
            <a:r>
              <a:rPr lang="es-MX" dirty="0" smtClean="0">
                <a:latin typeface="+mj-lt"/>
              </a:rPr>
              <a:t>Debate</a:t>
            </a:r>
          </a:p>
          <a:p>
            <a:r>
              <a:rPr lang="es-MX" dirty="0" smtClean="0">
                <a:latin typeface="+mj-lt"/>
              </a:rPr>
              <a:t>Baile</a:t>
            </a:r>
          </a:p>
          <a:p>
            <a:r>
              <a:rPr lang="es-MX" dirty="0" smtClean="0">
                <a:latin typeface="+mj-lt"/>
              </a:rPr>
              <a:t>JROTC</a:t>
            </a:r>
          </a:p>
          <a:p>
            <a:r>
              <a:rPr lang="es-MX" dirty="0" smtClean="0">
                <a:latin typeface="+mj-lt"/>
              </a:rPr>
              <a:t>Teatro</a:t>
            </a:r>
          </a:p>
          <a:p>
            <a:r>
              <a:rPr lang="es-MX" dirty="0" smtClean="0">
                <a:latin typeface="+mj-lt"/>
              </a:rPr>
              <a:t>Agricultura</a:t>
            </a:r>
          </a:p>
          <a:p>
            <a:endParaRPr lang="en-US" dirty="0"/>
          </a:p>
        </p:txBody>
      </p:sp>
    </p:spTree>
    <p:extLst>
      <p:ext uri="{BB962C8B-B14F-4D97-AF65-F5344CB8AC3E}">
        <p14:creationId xmlns:p14="http://schemas.microsoft.com/office/powerpoint/2010/main" val="8111411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smtClean="0">
                <a:solidFill>
                  <a:srgbClr val="FF0000"/>
                </a:solidFill>
              </a:rPr>
              <a:t>Conexión Familiar</a:t>
            </a:r>
            <a:endParaRPr lang="es-MX"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s-ES" dirty="0" smtClean="0">
                <a:latin typeface="+mj-lt"/>
              </a:rPr>
              <a:t>Conexión familiar es </a:t>
            </a:r>
            <a:r>
              <a:rPr lang="es-ES" dirty="0">
                <a:latin typeface="+mj-lt"/>
              </a:rPr>
              <a:t>una herramienta integral basada en la </a:t>
            </a:r>
            <a:r>
              <a:rPr lang="es-ES" dirty="0" smtClean="0">
                <a:latin typeface="+mj-lt"/>
              </a:rPr>
              <a:t>red </a:t>
            </a:r>
            <a:r>
              <a:rPr lang="es-ES" dirty="0">
                <a:latin typeface="+mj-lt"/>
              </a:rPr>
              <a:t>que los estudiantes usan para crear un plan post secundario basado en sus pasiones e intereses. Los padres pueden asociarse con sus alumnos en el proceso de planificación.</a:t>
            </a:r>
          </a:p>
          <a:p>
            <a:endParaRPr lang="es-ES" dirty="0">
              <a:latin typeface="+mj-lt"/>
            </a:endParaRPr>
          </a:p>
          <a:p>
            <a:pPr marL="114300" indent="0">
              <a:buNone/>
            </a:pPr>
            <a:r>
              <a:rPr lang="es-ES" u="sng" dirty="0">
                <a:latin typeface="+mj-lt"/>
              </a:rPr>
              <a:t>Algunas actividades de planificación incluyen:</a:t>
            </a:r>
          </a:p>
          <a:p>
            <a:r>
              <a:rPr lang="es-ES" dirty="0">
                <a:latin typeface="+mj-lt"/>
              </a:rPr>
              <a:t>Autoevaluaciones e inventarios de intereses</a:t>
            </a:r>
          </a:p>
          <a:p>
            <a:r>
              <a:rPr lang="es-ES" dirty="0">
                <a:latin typeface="+mj-lt"/>
              </a:rPr>
              <a:t>Establecimiento de metas y creación de planes futuros</a:t>
            </a:r>
          </a:p>
          <a:p>
            <a:r>
              <a:rPr lang="es-ES" dirty="0">
                <a:latin typeface="+mj-lt"/>
              </a:rPr>
              <a:t>Investigando universidades</a:t>
            </a:r>
          </a:p>
          <a:p>
            <a:r>
              <a:rPr lang="es-ES" dirty="0">
                <a:latin typeface="+mj-lt"/>
              </a:rPr>
              <a:t>Investigar carreras</a:t>
            </a:r>
          </a:p>
          <a:p>
            <a:r>
              <a:rPr lang="es-ES" dirty="0">
                <a:latin typeface="+mj-lt"/>
              </a:rPr>
              <a:t>Buscando oportunidades de becas</a:t>
            </a:r>
          </a:p>
          <a:p>
            <a:r>
              <a:rPr lang="es-ES" dirty="0">
                <a:latin typeface="+mj-lt"/>
              </a:rPr>
              <a:t>Construyendo un </a:t>
            </a:r>
            <a:r>
              <a:rPr lang="es-ES" dirty="0" smtClean="0">
                <a:latin typeface="+mj-lt"/>
              </a:rPr>
              <a:t>currículo</a:t>
            </a:r>
            <a:endParaRPr lang="es-ES" dirty="0">
              <a:latin typeface="+mj-lt"/>
            </a:endParaRPr>
          </a:p>
          <a:p>
            <a:endParaRPr lang="en-US" dirty="0"/>
          </a:p>
        </p:txBody>
      </p:sp>
    </p:spTree>
    <p:extLst>
      <p:ext uri="{BB962C8B-B14F-4D97-AF65-F5344CB8AC3E}">
        <p14:creationId xmlns:p14="http://schemas.microsoft.com/office/powerpoint/2010/main" val="37972280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685800" y="3429000"/>
            <a:ext cx="6934200" cy="2012859"/>
          </a:xfrm>
          <a:prstGeom prst="rect">
            <a:avLst/>
          </a:prstGeom>
          <a:noFill/>
        </p:spPr>
        <p:txBody>
          <a:bodyPr wrap="square" rtlCol="0">
            <a:spAutoFit/>
          </a:bodyPr>
          <a:lstStyle/>
          <a:p>
            <a:pPr algn="ctr"/>
            <a:r>
              <a:rPr lang="en-US" sz="3900" b="1" u="sng" dirty="0" smtClean="0">
                <a:solidFill>
                  <a:srgbClr val="8F2829"/>
                </a:solidFill>
              </a:rPr>
              <a:t>Middle School Academies</a:t>
            </a:r>
          </a:p>
          <a:p>
            <a:pPr marL="571500" indent="-571500">
              <a:buFont typeface="Arial" panose="020B0604020202020204" pitchFamily="34" charset="0"/>
              <a:buChar char="•"/>
            </a:pPr>
            <a:r>
              <a:rPr lang="en-US" sz="3900" dirty="0" smtClean="0">
                <a:solidFill>
                  <a:srgbClr val="8F2829"/>
                </a:solidFill>
              </a:rPr>
              <a:t>GT Academy – GT Identified students apply in 5</a:t>
            </a:r>
            <a:r>
              <a:rPr lang="en-US" sz="3900" baseline="30000" dirty="0" smtClean="0">
                <a:solidFill>
                  <a:srgbClr val="8F2829"/>
                </a:solidFill>
              </a:rPr>
              <a:t>th</a:t>
            </a:r>
            <a:r>
              <a:rPr lang="en-US" sz="3900" dirty="0" smtClean="0">
                <a:solidFill>
                  <a:srgbClr val="8F2829"/>
                </a:solidFill>
              </a:rPr>
              <a:t> grade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3408" y="1534741"/>
            <a:ext cx="5478984" cy="1894259"/>
          </a:xfrm>
          <a:prstGeom prst="rect">
            <a:avLst/>
          </a:prstGeom>
        </p:spPr>
      </p:pic>
      <p:pic>
        <p:nvPicPr>
          <p:cNvPr id="6" name="Picture 5" descr="15 16  Heade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70933"/>
            <a:ext cx="8991600" cy="1011555"/>
          </a:xfrm>
          <a:prstGeom prst="rect">
            <a:avLst/>
          </a:prstGeom>
        </p:spPr>
      </p:pic>
    </p:spTree>
    <p:extLst>
      <p:ext uri="{BB962C8B-B14F-4D97-AF65-F5344CB8AC3E}">
        <p14:creationId xmlns:p14="http://schemas.microsoft.com/office/powerpoint/2010/main" val="22513059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 16  Heade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28700"/>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57937"/>
          <a:stretch/>
        </p:blipFill>
        <p:spPr>
          <a:xfrm>
            <a:off x="1840229" y="75909"/>
            <a:ext cx="3154681" cy="45877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4217" y="1051560"/>
            <a:ext cx="6995567" cy="2418590"/>
          </a:xfrm>
          <a:prstGeom prst="rect">
            <a:avLst/>
          </a:prstGeom>
        </p:spPr>
      </p:pic>
      <p:sp>
        <p:nvSpPr>
          <p:cNvPr id="5" name="TextBox 4"/>
          <p:cNvSpPr txBox="1"/>
          <p:nvPr/>
        </p:nvSpPr>
        <p:spPr>
          <a:xfrm>
            <a:off x="-68580" y="3554730"/>
            <a:ext cx="9292590" cy="2800767"/>
          </a:xfrm>
          <a:prstGeom prst="rect">
            <a:avLst/>
          </a:prstGeom>
          <a:noFill/>
        </p:spPr>
        <p:txBody>
          <a:bodyPr wrap="square" rtlCol="0">
            <a:spAutoFit/>
          </a:bodyPr>
          <a:lstStyle/>
          <a:p>
            <a:r>
              <a:rPr lang="es-ES" sz="2800" b="1" dirty="0" smtClean="0">
                <a:solidFill>
                  <a:srgbClr val="8F2829"/>
                </a:solidFill>
              </a:rPr>
              <a:t>  Academias </a:t>
            </a:r>
            <a:r>
              <a:rPr lang="es-ES" sz="2800" b="1" dirty="0">
                <a:solidFill>
                  <a:srgbClr val="8F2829"/>
                </a:solidFill>
              </a:rPr>
              <a:t>HS Abiertas para </a:t>
            </a:r>
            <a:r>
              <a:rPr lang="es-ES" sz="2800" b="1" dirty="0" smtClean="0">
                <a:solidFill>
                  <a:srgbClr val="8F2829"/>
                </a:solidFill>
              </a:rPr>
              <a:t>Solicitantes del 8</a:t>
            </a:r>
            <a:r>
              <a:rPr lang="es-ES" b="1" dirty="0" smtClean="0">
                <a:solidFill>
                  <a:srgbClr val="8F2829"/>
                </a:solidFill>
              </a:rPr>
              <a:t>vo</a:t>
            </a:r>
            <a:r>
              <a:rPr lang="es-ES" sz="2800" b="1" dirty="0" smtClean="0">
                <a:solidFill>
                  <a:srgbClr val="8F2829"/>
                </a:solidFill>
              </a:rPr>
              <a:t> Grado  </a:t>
            </a:r>
          </a:p>
          <a:p>
            <a:r>
              <a:rPr lang="es-ES" sz="2800" b="1" dirty="0">
                <a:solidFill>
                  <a:srgbClr val="8F2829"/>
                </a:solidFill>
              </a:rPr>
              <a:t> </a:t>
            </a:r>
            <a:r>
              <a:rPr lang="es-ES" sz="2800" b="1" dirty="0" smtClean="0">
                <a:solidFill>
                  <a:srgbClr val="8F2829"/>
                </a:solidFill>
              </a:rPr>
              <a:t>        </a:t>
            </a:r>
            <a:r>
              <a:rPr lang="en-US" sz="2400" dirty="0" smtClean="0"/>
              <a:t>Academia </a:t>
            </a:r>
            <a:r>
              <a:rPr lang="en-US" sz="2400" dirty="0"/>
              <a:t>de </a:t>
            </a:r>
            <a:r>
              <a:rPr lang="es-MX" sz="2400" dirty="0" smtClean="0"/>
              <a:t>Medios Digitales </a:t>
            </a:r>
            <a:r>
              <a:rPr lang="en-US" sz="2400" dirty="0" smtClean="0"/>
              <a:t>(</a:t>
            </a:r>
            <a:r>
              <a:rPr lang="en-US" sz="2400" dirty="0"/>
              <a:t>Hightower HS)</a:t>
            </a:r>
          </a:p>
          <a:p>
            <a:pPr marL="914400" lvl="1" indent="-457200">
              <a:buFont typeface="Arial" panose="020B0604020202020204" pitchFamily="34" charset="0"/>
              <a:buChar char="•"/>
            </a:pPr>
            <a:r>
              <a:rPr lang="en-US" sz="2400" dirty="0"/>
              <a:t>Academia de </a:t>
            </a:r>
            <a:r>
              <a:rPr lang="es-MX" sz="2400" dirty="0" smtClean="0"/>
              <a:t>Ciencias Médicas </a:t>
            </a:r>
            <a:r>
              <a:rPr lang="en-US" sz="2400" dirty="0" smtClean="0"/>
              <a:t>(</a:t>
            </a:r>
            <a:r>
              <a:rPr lang="en-US" sz="2400" dirty="0"/>
              <a:t>Hightower HS)</a:t>
            </a:r>
          </a:p>
          <a:p>
            <a:pPr marL="914400" lvl="1" indent="-457200">
              <a:buFont typeface="Arial" panose="020B0604020202020204" pitchFamily="34" charset="0"/>
              <a:buChar char="•"/>
            </a:pPr>
            <a:r>
              <a:rPr lang="en-US" sz="2400" dirty="0"/>
              <a:t>Academia de </a:t>
            </a:r>
            <a:r>
              <a:rPr lang="es-MX" sz="2400" dirty="0" smtClean="0"/>
              <a:t>Estudios Globales </a:t>
            </a:r>
            <a:r>
              <a:rPr lang="en-US" sz="2400" dirty="0" smtClean="0"/>
              <a:t>(</a:t>
            </a:r>
            <a:r>
              <a:rPr lang="en-US" sz="2400" dirty="0"/>
              <a:t>Travis HS)</a:t>
            </a:r>
          </a:p>
          <a:p>
            <a:pPr marL="914400" lvl="1" indent="-457200">
              <a:buFont typeface="Arial" panose="020B0604020202020204" pitchFamily="34" charset="0"/>
              <a:buChar char="•"/>
            </a:pPr>
            <a:r>
              <a:rPr lang="en-US" sz="2400" dirty="0"/>
              <a:t>Academia </a:t>
            </a:r>
            <a:r>
              <a:rPr lang="es-MX" sz="2400" dirty="0" smtClean="0"/>
              <a:t>Internacional de Negocios y Mercadeo </a:t>
            </a:r>
            <a:r>
              <a:rPr lang="en-US" sz="2400" dirty="0" smtClean="0"/>
              <a:t>(</a:t>
            </a:r>
            <a:r>
              <a:rPr lang="en-US" sz="2400" dirty="0"/>
              <a:t>Travis HS)</a:t>
            </a:r>
          </a:p>
          <a:p>
            <a:pPr marL="914400" lvl="1" indent="-457200">
              <a:buFont typeface="Arial" panose="020B0604020202020204" pitchFamily="34" charset="0"/>
              <a:buChar char="•"/>
            </a:pPr>
            <a:r>
              <a:rPr lang="en-US" sz="2400" dirty="0"/>
              <a:t>Academia de </a:t>
            </a:r>
            <a:r>
              <a:rPr lang="es-MX" sz="2400" dirty="0" smtClean="0"/>
              <a:t>Ingeniería</a:t>
            </a:r>
            <a:r>
              <a:rPr lang="en-US" sz="2400" dirty="0" smtClean="0"/>
              <a:t> </a:t>
            </a:r>
            <a:r>
              <a:rPr lang="en-US" sz="2400" dirty="0"/>
              <a:t>(Elkins HS)</a:t>
            </a:r>
          </a:p>
          <a:p>
            <a:pPr marL="914400" lvl="1" indent="-457200">
              <a:buFont typeface="Arial" panose="020B0604020202020204" pitchFamily="34" charset="0"/>
              <a:buChar char="•"/>
            </a:pPr>
            <a:r>
              <a:rPr lang="en-US" sz="2400" dirty="0"/>
              <a:t>Academia de </a:t>
            </a:r>
            <a:r>
              <a:rPr lang="es-MX" sz="2400" dirty="0" smtClean="0"/>
              <a:t>Matemáticas y Ciencias </a:t>
            </a:r>
            <a:r>
              <a:rPr lang="en-US" sz="2400" dirty="0" smtClean="0"/>
              <a:t>(</a:t>
            </a:r>
            <a:r>
              <a:rPr lang="en-US" sz="2400" dirty="0"/>
              <a:t>Dulles HS)</a:t>
            </a:r>
          </a:p>
        </p:txBody>
      </p:sp>
    </p:spTree>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 16  Heade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28700"/>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57937"/>
          <a:stretch/>
        </p:blipFill>
        <p:spPr>
          <a:xfrm>
            <a:off x="1840229" y="75909"/>
            <a:ext cx="3154681" cy="458776"/>
          </a:xfrm>
          <a:prstGeom prst="rect">
            <a:avLst/>
          </a:prstGeom>
        </p:spPr>
      </p:pic>
      <p:sp>
        <p:nvSpPr>
          <p:cNvPr id="5" name="TextBox 4"/>
          <p:cNvSpPr txBox="1"/>
          <p:nvPr/>
        </p:nvSpPr>
        <p:spPr>
          <a:xfrm>
            <a:off x="-80010" y="1165860"/>
            <a:ext cx="9292590" cy="4216539"/>
          </a:xfrm>
          <a:prstGeom prst="rect">
            <a:avLst/>
          </a:prstGeom>
          <a:noFill/>
        </p:spPr>
        <p:txBody>
          <a:bodyPr wrap="square" rtlCol="0">
            <a:spAutoFit/>
          </a:bodyPr>
          <a:lstStyle/>
          <a:p>
            <a:pPr algn="ctr"/>
            <a:r>
              <a:rPr lang="es-MX" sz="3200" b="1" dirty="0" smtClean="0">
                <a:solidFill>
                  <a:srgbClr val="8F2829"/>
                </a:solidFill>
              </a:rPr>
              <a:t>Llene una solicitud en: secure.fortbendisd.com/</a:t>
            </a:r>
            <a:r>
              <a:rPr lang="es-MX" sz="3200" b="1" dirty="0" err="1" smtClean="0">
                <a:solidFill>
                  <a:srgbClr val="8F2829"/>
                </a:solidFill>
              </a:rPr>
              <a:t>academy</a:t>
            </a:r>
            <a:endParaRPr lang="es-MX" sz="3200" b="1" dirty="0" smtClean="0">
              <a:solidFill>
                <a:srgbClr val="8F2829"/>
              </a:solidFill>
            </a:endParaRPr>
          </a:p>
          <a:p>
            <a:pPr algn="ctr"/>
            <a:r>
              <a:rPr lang="es-MX" sz="3200" b="1" dirty="0" smtClean="0">
                <a:solidFill>
                  <a:srgbClr val="8F2829"/>
                </a:solidFill>
              </a:rPr>
              <a:t>Abierto en noviembre para el siguiente año.</a:t>
            </a:r>
          </a:p>
          <a:p>
            <a:pPr algn="ctr"/>
            <a:endParaRPr lang="es-MX" sz="3200" dirty="0" smtClean="0"/>
          </a:p>
          <a:p>
            <a:pPr marL="914400" lvl="1" indent="-457200">
              <a:buFont typeface="Arial" panose="020B0604020202020204" pitchFamily="34" charset="0"/>
              <a:buChar char="•"/>
            </a:pPr>
            <a:r>
              <a:rPr lang="es-MX" sz="2800" dirty="0" smtClean="0"/>
              <a:t>Debe llenar una solicitud para ser considerado- 8vo. grado </a:t>
            </a:r>
          </a:p>
          <a:p>
            <a:pPr marL="914400" lvl="1" indent="-457200">
              <a:buFont typeface="Arial" panose="020B0604020202020204" pitchFamily="34" charset="0"/>
              <a:buChar char="•"/>
            </a:pPr>
            <a:r>
              <a:rPr lang="es-MX" sz="2800" dirty="0" smtClean="0"/>
              <a:t>Una sola solicitud- Cubre todas las 6 academias</a:t>
            </a:r>
          </a:p>
          <a:p>
            <a:pPr marL="914400" lvl="1" indent="-457200">
              <a:buFont typeface="Arial" panose="020B0604020202020204" pitchFamily="34" charset="0"/>
              <a:buChar char="•"/>
            </a:pPr>
            <a:r>
              <a:rPr lang="es-MX" sz="2800" dirty="0" smtClean="0"/>
              <a:t>Noches con información preliminar en cada escuela  durante el mes de octubre</a:t>
            </a:r>
            <a:endParaRPr lang="es-MX" sz="2800" dirty="0"/>
          </a:p>
        </p:txBody>
      </p:sp>
    </p:spTree>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FBISD </a:t>
            </a:r>
            <a:r>
              <a:rPr lang="es-MX" b="1" dirty="0">
                <a:solidFill>
                  <a:srgbClr val="FF0000"/>
                </a:solidFill>
              </a:rPr>
              <a:t>Perfil </a:t>
            </a:r>
            <a:r>
              <a:rPr lang="es-MX" b="1" dirty="0" smtClean="0">
                <a:solidFill>
                  <a:srgbClr val="FF0000"/>
                </a:solidFill>
              </a:rPr>
              <a:t>de un </a:t>
            </a:r>
            <a:r>
              <a:rPr lang="es-MX" b="1" dirty="0">
                <a:solidFill>
                  <a:srgbClr val="FF0000"/>
                </a:solidFill>
              </a:rPr>
              <a:t>Graduado</a:t>
            </a:r>
            <a:endParaRPr lang="en-US" dirty="0"/>
          </a:p>
        </p:txBody>
      </p:sp>
      <p:sp>
        <p:nvSpPr>
          <p:cNvPr id="4" name="Content Placeholder 2">
            <a:extLst>
              <a:ext uri="{FF2B5EF4-FFF2-40B4-BE49-F238E27FC236}">
                <a16:creationId xmlns:a16="http://schemas.microsoft.com/office/drawing/2014/main" id="{BBD9E1EA-3E3A-432F-A443-E976510A0AB7}"/>
              </a:ext>
            </a:extLst>
          </p:cNvPr>
          <p:cNvSpPr>
            <a:spLocks noGrp="1"/>
          </p:cNvSpPr>
          <p:nvPr>
            <p:ph idx="1"/>
          </p:nvPr>
        </p:nvSpPr>
        <p:spPr>
          <a:xfrm>
            <a:off x="457200" y="1600200"/>
            <a:ext cx="7620000" cy="5105400"/>
          </a:xfrm>
        </p:spPr>
        <p:txBody>
          <a:bodyPr vert="horz" lIns="91440" tIns="45720" rIns="91440" bIns="45720" rtlCol="0" anchor="t">
            <a:normAutofit fontScale="70000" lnSpcReduction="20000"/>
          </a:bodyPr>
          <a:lstStyle/>
          <a:p>
            <a:r>
              <a:rPr lang="es-ES" dirty="0">
                <a:cs typeface="Calibri"/>
              </a:rPr>
              <a:t> </a:t>
            </a:r>
            <a:r>
              <a:rPr lang="es-ES" b="1" dirty="0">
                <a:cs typeface="Calibri"/>
              </a:rPr>
              <a:t>... </a:t>
            </a:r>
            <a:r>
              <a:rPr lang="es-ES" b="1" dirty="0" smtClean="0">
                <a:cs typeface="Calibri"/>
              </a:rPr>
              <a:t>Un </a:t>
            </a:r>
            <a:r>
              <a:rPr lang="es-ES" b="1" dirty="0">
                <a:cs typeface="Calibri"/>
              </a:rPr>
              <a:t>pensador crítico</a:t>
            </a:r>
            <a:r>
              <a:rPr lang="es-ES" b="1" dirty="0" smtClean="0">
                <a:cs typeface="Calibri"/>
              </a:rPr>
              <a:t>.</a:t>
            </a:r>
          </a:p>
          <a:p>
            <a:pPr marL="114300" indent="0">
              <a:buNone/>
            </a:pPr>
            <a:r>
              <a:rPr lang="es-ES" dirty="0" smtClean="0">
                <a:cs typeface="Calibri"/>
              </a:rPr>
              <a:t> </a:t>
            </a:r>
            <a:r>
              <a:rPr lang="es-ES" dirty="0">
                <a:cs typeface="Calibri"/>
              </a:rPr>
              <a:t>Los graduados de Fort Bend ISD son solucionadores de problemas visionarios y orientados a soluciones; Son inquisitivos e innovadores; y tener el coraje de desafiar activamente los métodos convencionales para mejorar a sí mismos y al mundo que los rodea.</a:t>
            </a:r>
          </a:p>
          <a:p>
            <a:pPr marL="114300" indent="0">
              <a:buNone/>
            </a:pPr>
            <a:r>
              <a:rPr lang="es-ES" dirty="0">
                <a:cs typeface="Calibri"/>
              </a:rPr>
              <a:t>• ... </a:t>
            </a:r>
            <a:r>
              <a:rPr lang="es-ES" b="1" dirty="0" smtClean="0">
                <a:cs typeface="Calibri"/>
              </a:rPr>
              <a:t>Un </a:t>
            </a:r>
            <a:r>
              <a:rPr lang="es-ES" b="1" dirty="0">
                <a:cs typeface="Calibri"/>
              </a:rPr>
              <a:t>ciudadano compasivo.</a:t>
            </a:r>
          </a:p>
          <a:p>
            <a:pPr marL="114300" indent="0">
              <a:buNone/>
            </a:pPr>
            <a:r>
              <a:rPr lang="es-ES" dirty="0" smtClean="0">
                <a:cs typeface="Calibri"/>
              </a:rPr>
              <a:t> </a:t>
            </a:r>
            <a:r>
              <a:rPr lang="es-ES" dirty="0">
                <a:cs typeface="Calibri"/>
              </a:rPr>
              <a:t>Los graduados de Fort Bend ISD son empáticos con sus conciudadanos y muestran interés y preocupación por los demás; son inclusivas y abrazan las diferencias; son culturalmente conscientes; participar activamente en mejorar nuestra comunidad diversa; ejercer su derecho de voto; y son confiables, respetuosos, confiables y disciplinados.</a:t>
            </a:r>
          </a:p>
          <a:p>
            <a:pPr marL="114300" indent="0">
              <a:buNone/>
            </a:pPr>
            <a:endParaRPr lang="es-ES" dirty="0">
              <a:cs typeface="Calibri"/>
            </a:endParaRPr>
          </a:p>
          <a:p>
            <a:pPr marL="114300" indent="0">
              <a:buNone/>
            </a:pPr>
            <a:r>
              <a:rPr lang="es-ES" dirty="0">
                <a:cs typeface="Calibri"/>
              </a:rPr>
              <a:t>• </a:t>
            </a:r>
            <a:r>
              <a:rPr lang="es-ES" b="1" dirty="0">
                <a:cs typeface="Calibri"/>
              </a:rPr>
              <a:t>... </a:t>
            </a:r>
            <a:r>
              <a:rPr lang="es-ES" b="1" dirty="0" smtClean="0">
                <a:cs typeface="Calibri"/>
              </a:rPr>
              <a:t>Un </a:t>
            </a:r>
            <a:r>
              <a:rPr lang="es-ES" b="1" dirty="0">
                <a:cs typeface="Calibri"/>
              </a:rPr>
              <a:t>miembro del equipo colaborativo.</a:t>
            </a:r>
          </a:p>
          <a:p>
            <a:pPr marL="114300" indent="0">
              <a:buNone/>
            </a:pPr>
            <a:r>
              <a:rPr lang="es-ES" dirty="0" smtClean="0">
                <a:cs typeface="Calibri"/>
              </a:rPr>
              <a:t> </a:t>
            </a:r>
            <a:r>
              <a:rPr lang="es-ES" dirty="0">
                <a:cs typeface="Calibri"/>
              </a:rPr>
              <a:t>Los graduados de Fort Bend ISD trabajan efectivamente con otros para alcanzar las metas del grupo; tomar acciones que respeten las necesidades y contribuciones de los demás; ceder sus propios objetivos a los objetivos del equipo; Facilitar y contribuir positivamente al trabajo en equipo.</a:t>
            </a:r>
          </a:p>
          <a:p>
            <a:endParaRPr lang="es-ES" dirty="0">
              <a:cs typeface="Calibri"/>
            </a:endParaRPr>
          </a:p>
          <a:p>
            <a:pPr marL="114300" indent="0">
              <a:buNone/>
            </a:pPr>
            <a:r>
              <a:rPr lang="es-ES" dirty="0">
                <a:cs typeface="Calibri"/>
              </a:rPr>
              <a:t>• </a:t>
            </a:r>
            <a:r>
              <a:rPr lang="es-ES" b="1" dirty="0">
                <a:cs typeface="Calibri"/>
              </a:rPr>
              <a:t>... </a:t>
            </a:r>
            <a:r>
              <a:rPr lang="es-ES" b="1" dirty="0" smtClean="0">
                <a:cs typeface="Calibri"/>
              </a:rPr>
              <a:t>Un </a:t>
            </a:r>
            <a:r>
              <a:rPr lang="es-ES" b="1" dirty="0">
                <a:cs typeface="Calibri"/>
              </a:rPr>
              <a:t>aprendiz de por vida.</a:t>
            </a:r>
          </a:p>
          <a:p>
            <a:pPr marL="114300" indent="0">
              <a:buNone/>
            </a:pPr>
            <a:r>
              <a:rPr lang="es-ES" dirty="0" smtClean="0">
                <a:cs typeface="Calibri"/>
              </a:rPr>
              <a:t> </a:t>
            </a:r>
            <a:r>
              <a:rPr lang="es-ES" dirty="0">
                <a:cs typeface="Calibri"/>
              </a:rPr>
              <a:t>Los graduados de Fort Bend ISD se acercan a la vida con asombro y curiosidad; buscar oportunidades para ser creativo; poseer una sed de conocimiento y la capacidad de adaptarse al cambio; y están preparados académicamente para perseguir y alcanzar futuros más allá de lo que puedan imaginar.</a:t>
            </a:r>
          </a:p>
          <a:p>
            <a:pPr marL="114300" indent="0">
              <a:buNone/>
            </a:pPr>
            <a:endParaRPr lang="en-US" dirty="0">
              <a:cs typeface="Calibri"/>
            </a:endParaRPr>
          </a:p>
        </p:txBody>
      </p:sp>
    </p:spTree>
    <p:extLst>
      <p:ext uri="{BB962C8B-B14F-4D97-AF65-F5344CB8AC3E}">
        <p14:creationId xmlns:p14="http://schemas.microsoft.com/office/powerpoint/2010/main" val="20281108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15 16  Heade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28700"/>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57937"/>
          <a:stretch/>
        </p:blipFill>
        <p:spPr>
          <a:xfrm>
            <a:off x="1840229" y="75909"/>
            <a:ext cx="3154681" cy="458776"/>
          </a:xfrm>
          <a:prstGeom prst="rect">
            <a:avLst/>
          </a:prstGeom>
        </p:spPr>
      </p:pic>
      <p:sp>
        <p:nvSpPr>
          <p:cNvPr id="5" name="TextBox 4"/>
          <p:cNvSpPr txBox="1"/>
          <p:nvPr/>
        </p:nvSpPr>
        <p:spPr>
          <a:xfrm>
            <a:off x="-80010" y="1165860"/>
            <a:ext cx="9292590" cy="4478149"/>
          </a:xfrm>
          <a:prstGeom prst="rect">
            <a:avLst/>
          </a:prstGeom>
          <a:noFill/>
        </p:spPr>
        <p:txBody>
          <a:bodyPr wrap="square" rtlCol="0">
            <a:spAutoFit/>
          </a:bodyPr>
          <a:lstStyle/>
          <a:p>
            <a:pPr algn="ctr"/>
            <a:r>
              <a:rPr lang="en-US" sz="4500" b="1" dirty="0" smtClean="0">
                <a:solidFill>
                  <a:srgbClr val="8F2829"/>
                </a:solidFill>
              </a:rPr>
              <a:t>¿</a:t>
            </a:r>
            <a:r>
              <a:rPr lang="es-MX" sz="4500" b="1" dirty="0" smtClean="0">
                <a:solidFill>
                  <a:srgbClr val="8F2829"/>
                </a:solidFill>
              </a:rPr>
              <a:t>Qué viene después?</a:t>
            </a:r>
          </a:p>
          <a:p>
            <a:pPr marL="914400" lvl="1" indent="-457200">
              <a:buFont typeface="Arial" panose="020B0604020202020204" pitchFamily="34" charset="0"/>
              <a:buChar char="•"/>
            </a:pPr>
            <a:r>
              <a:rPr lang="es-MX" sz="3000" dirty="0" smtClean="0"/>
              <a:t>Recibirá un correo electrónico de confirmación             de su envió.</a:t>
            </a:r>
          </a:p>
          <a:p>
            <a:pPr marL="914400" lvl="1" indent="-457200">
              <a:buFont typeface="Arial" panose="020B0604020202020204" pitchFamily="34" charset="0"/>
              <a:buChar char="•"/>
            </a:pPr>
            <a:r>
              <a:rPr lang="es-MX" sz="3000" dirty="0" smtClean="0"/>
              <a:t>Se valida su solicitud </a:t>
            </a:r>
          </a:p>
          <a:p>
            <a:pPr marL="1371600" lvl="2" indent="-457200">
              <a:buFont typeface="Arial" panose="020B0604020202020204" pitchFamily="34" charset="0"/>
              <a:buChar char="•"/>
            </a:pPr>
            <a:r>
              <a:rPr lang="es-MX" sz="3000" dirty="0" smtClean="0"/>
              <a:t>STAAR, residencia, nivel de grado</a:t>
            </a:r>
          </a:p>
          <a:p>
            <a:pPr marL="914400" lvl="1" indent="-457200">
              <a:buFont typeface="Arial" panose="020B0604020202020204" pitchFamily="34" charset="0"/>
              <a:buChar char="•"/>
            </a:pPr>
            <a:r>
              <a:rPr lang="es-MX" sz="3000" dirty="0" smtClean="0"/>
              <a:t>Si es válida, recibirá un correo electrónico invitándolo a una entrevista y/o examen</a:t>
            </a:r>
          </a:p>
          <a:p>
            <a:pPr marL="914400" lvl="1" indent="-457200">
              <a:buFont typeface="Arial" panose="020B0604020202020204" pitchFamily="34" charset="0"/>
              <a:buChar char="•"/>
            </a:pPr>
            <a:r>
              <a:rPr lang="es-MX" sz="3000" dirty="0" smtClean="0"/>
              <a:t>Si no es válida, recibirá una notificación de no elegible. </a:t>
            </a:r>
            <a:endParaRPr lang="es-MX" sz="3000" dirty="0"/>
          </a:p>
        </p:txBody>
      </p:sp>
    </p:spTree>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 16  Heade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28700"/>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57937"/>
          <a:stretch/>
        </p:blipFill>
        <p:spPr>
          <a:xfrm>
            <a:off x="1840229" y="75909"/>
            <a:ext cx="3154681" cy="458776"/>
          </a:xfrm>
          <a:prstGeom prst="rect">
            <a:avLst/>
          </a:prstGeom>
        </p:spPr>
      </p:pic>
      <p:sp>
        <p:nvSpPr>
          <p:cNvPr id="5" name="TextBox 4"/>
          <p:cNvSpPr txBox="1"/>
          <p:nvPr/>
        </p:nvSpPr>
        <p:spPr>
          <a:xfrm>
            <a:off x="-80010" y="982980"/>
            <a:ext cx="9292590" cy="2416046"/>
          </a:xfrm>
          <a:prstGeom prst="rect">
            <a:avLst/>
          </a:prstGeom>
          <a:noFill/>
        </p:spPr>
        <p:txBody>
          <a:bodyPr wrap="square" rtlCol="0">
            <a:spAutoFit/>
          </a:bodyPr>
          <a:lstStyle/>
          <a:p>
            <a:r>
              <a:rPr lang="es-MX" sz="3900" b="1" dirty="0" smtClean="0">
                <a:solidFill>
                  <a:srgbClr val="8F2829"/>
                </a:solidFill>
              </a:rPr>
              <a:t>Entrevista: </a:t>
            </a:r>
            <a:r>
              <a:rPr lang="es-MX" sz="2800" dirty="0" smtClean="0"/>
              <a:t>Requerida por DMA, GSA, IBMA</a:t>
            </a:r>
          </a:p>
          <a:p>
            <a:pPr marL="914400" lvl="1" indent="-457200">
              <a:buFont typeface="Arial" panose="020B0604020202020204" pitchFamily="34" charset="0"/>
              <a:buChar char="•"/>
            </a:pPr>
            <a:r>
              <a:rPr lang="es-MX" sz="2800" dirty="0" smtClean="0"/>
              <a:t>Panel de 3 miembros del personal de FBISD</a:t>
            </a:r>
          </a:p>
          <a:p>
            <a:pPr marL="914400" lvl="1" indent="-457200">
              <a:buFont typeface="Arial" panose="020B0604020202020204" pitchFamily="34" charset="0"/>
              <a:buChar char="•"/>
            </a:pPr>
            <a:r>
              <a:rPr lang="es-MX" sz="2800" dirty="0" smtClean="0"/>
              <a:t>5-7 minutos de duración</a:t>
            </a:r>
          </a:p>
          <a:p>
            <a:pPr marL="914400" lvl="1" indent="-457200">
              <a:buFont typeface="Arial" panose="020B0604020202020204" pitchFamily="34" charset="0"/>
              <a:buChar char="•"/>
            </a:pPr>
            <a:r>
              <a:rPr lang="es-MX" sz="2800" dirty="0" smtClean="0"/>
              <a:t>La primera pregunta será enviada por correo             electrónico</a:t>
            </a:r>
            <a:endParaRPr lang="es-MX" sz="2800" dirty="0"/>
          </a:p>
        </p:txBody>
      </p:sp>
      <p:sp>
        <p:nvSpPr>
          <p:cNvPr id="6" name="TextBox 5"/>
          <p:cNvSpPr txBox="1"/>
          <p:nvPr/>
        </p:nvSpPr>
        <p:spPr>
          <a:xfrm>
            <a:off x="0" y="3478528"/>
            <a:ext cx="9144000" cy="1985159"/>
          </a:xfrm>
          <a:prstGeom prst="rect">
            <a:avLst/>
          </a:prstGeom>
          <a:noFill/>
        </p:spPr>
        <p:txBody>
          <a:bodyPr wrap="square" rtlCol="0">
            <a:spAutoFit/>
          </a:bodyPr>
          <a:lstStyle/>
          <a:p>
            <a:r>
              <a:rPr lang="es-MX" sz="3900" b="1" dirty="0" smtClean="0">
                <a:solidFill>
                  <a:srgbClr val="8F2829"/>
                </a:solidFill>
              </a:rPr>
              <a:t>Examen: </a:t>
            </a:r>
            <a:r>
              <a:rPr lang="es-MX" sz="2800" dirty="0" smtClean="0"/>
              <a:t>Requerido por EA, MSA, </a:t>
            </a:r>
            <a:r>
              <a:rPr lang="es-MX" sz="2800" dirty="0" err="1" smtClean="0"/>
              <a:t>MedSci</a:t>
            </a:r>
            <a:endParaRPr lang="es-MX" sz="2800" dirty="0" smtClean="0"/>
          </a:p>
          <a:p>
            <a:pPr marL="914400" lvl="1" indent="-457200">
              <a:buFont typeface="Arial" panose="020B0604020202020204" pitchFamily="34" charset="0"/>
              <a:buChar char="•"/>
            </a:pPr>
            <a:r>
              <a:rPr lang="es-MX" sz="2800" dirty="0" smtClean="0"/>
              <a:t>Destrezas de matemáticas de 8vo grado y algebra 1</a:t>
            </a:r>
          </a:p>
          <a:p>
            <a:pPr marL="914400" lvl="1" indent="-457200">
              <a:buFont typeface="Arial" panose="020B0604020202020204" pitchFamily="34" charset="0"/>
              <a:buChar char="•"/>
            </a:pPr>
            <a:r>
              <a:rPr lang="es-MX" sz="2800" dirty="0" smtClean="0"/>
              <a:t>40 preguntas </a:t>
            </a:r>
          </a:p>
          <a:p>
            <a:pPr marL="914400" lvl="1" indent="-457200">
              <a:buFont typeface="Arial" panose="020B0604020202020204" pitchFamily="34" charset="0"/>
              <a:buChar char="•"/>
            </a:pPr>
            <a:r>
              <a:rPr lang="es-MX" sz="2800" dirty="0" smtClean="0"/>
              <a:t>1.5 horas de prueba</a:t>
            </a:r>
            <a:endParaRPr lang="es-MX" sz="2800" dirty="0"/>
          </a:p>
        </p:txBody>
      </p:sp>
    </p:spTree>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 16  Heade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28700"/>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57937"/>
          <a:stretch/>
        </p:blipFill>
        <p:spPr>
          <a:xfrm>
            <a:off x="1840229" y="75909"/>
            <a:ext cx="3154681" cy="458776"/>
          </a:xfrm>
          <a:prstGeom prst="rect">
            <a:avLst/>
          </a:prstGeom>
        </p:spPr>
      </p:pic>
      <p:sp>
        <p:nvSpPr>
          <p:cNvPr id="5" name="TextBox 4"/>
          <p:cNvSpPr txBox="1"/>
          <p:nvPr/>
        </p:nvSpPr>
        <p:spPr>
          <a:xfrm>
            <a:off x="-80010" y="982980"/>
            <a:ext cx="9292590" cy="5001369"/>
          </a:xfrm>
          <a:prstGeom prst="rect">
            <a:avLst/>
          </a:prstGeom>
          <a:noFill/>
        </p:spPr>
        <p:txBody>
          <a:bodyPr wrap="square" rtlCol="0">
            <a:spAutoFit/>
          </a:bodyPr>
          <a:lstStyle/>
          <a:p>
            <a:pPr algn="ctr"/>
            <a:r>
              <a:rPr lang="es-MX" sz="3900" b="1" dirty="0" smtClean="0">
                <a:solidFill>
                  <a:srgbClr val="8F2829"/>
                </a:solidFill>
              </a:rPr>
              <a:t>Requisitos generales una vez aceptado</a:t>
            </a:r>
          </a:p>
          <a:p>
            <a:pPr marL="914400" lvl="1" indent="-457200">
              <a:buFont typeface="Arial" panose="020B0604020202020204" pitchFamily="34" charset="0"/>
              <a:buChar char="•"/>
            </a:pPr>
            <a:r>
              <a:rPr lang="es-MX" sz="2800" dirty="0" smtClean="0"/>
              <a:t>Normas mínimas de grado</a:t>
            </a:r>
          </a:p>
          <a:p>
            <a:pPr marL="1371600" lvl="2" indent="-457200">
              <a:buFont typeface="Arial" panose="020B0604020202020204" pitchFamily="34" charset="0"/>
              <a:buChar char="•"/>
            </a:pPr>
            <a:r>
              <a:rPr lang="es-MX" sz="2800" dirty="0" smtClean="0"/>
              <a:t>75 en cursos académicos</a:t>
            </a:r>
          </a:p>
          <a:p>
            <a:pPr marL="1371600" lvl="2" indent="-457200">
              <a:buFont typeface="Arial" panose="020B0604020202020204" pitchFamily="34" charset="0"/>
              <a:buChar char="•"/>
            </a:pPr>
            <a:r>
              <a:rPr lang="es-MX" sz="2800" dirty="0" smtClean="0"/>
              <a:t>70 en cursos no académicos </a:t>
            </a:r>
          </a:p>
          <a:p>
            <a:pPr marL="1371600" lvl="2" indent="-457200">
              <a:buFont typeface="Arial" panose="020B0604020202020204" pitchFamily="34" charset="0"/>
              <a:buChar char="•"/>
            </a:pPr>
            <a:r>
              <a:rPr lang="es-MX" sz="2800" dirty="0" smtClean="0"/>
              <a:t>4 actividades de enriquecimiento por año            académico</a:t>
            </a:r>
          </a:p>
          <a:p>
            <a:pPr marL="914400" lvl="1" indent="-457200">
              <a:buFont typeface="Arial" panose="020B0604020202020204" pitchFamily="34" charset="0"/>
              <a:buChar char="•"/>
            </a:pPr>
            <a:r>
              <a:rPr lang="es-MX" sz="2800" dirty="0" smtClean="0"/>
              <a:t>Un total de 100 horas de servicio comunitario</a:t>
            </a:r>
          </a:p>
          <a:p>
            <a:pPr marL="1371600" lvl="2" indent="-457200">
              <a:buFont typeface="Arial" panose="020B0604020202020204" pitchFamily="34" charset="0"/>
              <a:buChar char="•"/>
            </a:pPr>
            <a:r>
              <a:rPr lang="es-MX" sz="2800" dirty="0" smtClean="0"/>
              <a:t>Mínimo de 25 horas de servicio comunitario  por año académico hasta completar las 100 horas</a:t>
            </a:r>
          </a:p>
          <a:p>
            <a:pPr marL="914400" lvl="1" indent="-457200">
              <a:buFont typeface="Arial" panose="020B0604020202020204" pitchFamily="34" charset="0"/>
              <a:buChar char="•"/>
            </a:pPr>
            <a:r>
              <a:rPr lang="es-MX" sz="2800" dirty="0"/>
              <a:t>Cada </a:t>
            </a:r>
            <a:r>
              <a:rPr lang="es-MX" sz="2800" dirty="0" smtClean="0"/>
              <a:t>año </a:t>
            </a:r>
            <a:r>
              <a:rPr lang="es-ES" sz="2800" dirty="0" smtClean="0"/>
              <a:t>el </a:t>
            </a:r>
            <a:r>
              <a:rPr lang="es-ES" sz="2800" dirty="0"/>
              <a:t>estudiante elige los </a:t>
            </a:r>
            <a:r>
              <a:rPr lang="es-ES" sz="2800" dirty="0" smtClean="0"/>
              <a:t>cursos requeridos </a:t>
            </a:r>
            <a:r>
              <a:rPr lang="es-ES" sz="2800" dirty="0"/>
              <a:t>a </a:t>
            </a:r>
            <a:r>
              <a:rPr lang="es-ES" sz="2800" dirty="0" smtClean="0"/>
              <a:t>tomar</a:t>
            </a:r>
            <a:r>
              <a:rPr lang="es-MX" sz="2800" dirty="0"/>
              <a:t>.</a:t>
            </a:r>
          </a:p>
        </p:txBody>
      </p:sp>
      <p:sp>
        <p:nvSpPr>
          <p:cNvPr id="6" name="TextBox 5"/>
          <p:cNvSpPr txBox="1"/>
          <p:nvPr/>
        </p:nvSpPr>
        <p:spPr>
          <a:xfrm>
            <a:off x="-80010" y="5947896"/>
            <a:ext cx="9224010" cy="969496"/>
          </a:xfrm>
          <a:prstGeom prst="rect">
            <a:avLst/>
          </a:prstGeom>
          <a:noFill/>
        </p:spPr>
        <p:txBody>
          <a:bodyPr wrap="square" rtlCol="0">
            <a:spAutoFit/>
          </a:bodyPr>
          <a:lstStyle/>
          <a:p>
            <a:pPr algn="ctr"/>
            <a:r>
              <a:rPr lang="es-MX" sz="3900" b="1" dirty="0" smtClean="0">
                <a:solidFill>
                  <a:srgbClr val="8F2829"/>
                </a:solidFill>
              </a:rPr>
              <a:t>¡Echemos un vistazo a cada uno!</a:t>
            </a:r>
          </a:p>
          <a:p>
            <a:endParaRPr lang="en-US" dirty="0"/>
          </a:p>
        </p:txBody>
      </p:sp>
    </p:spTree>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 16  Heade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287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7657" y="117995"/>
            <a:ext cx="3092963" cy="695317"/>
          </a:xfrm>
          <a:prstGeom prst="rect">
            <a:avLst/>
          </a:prstGeom>
        </p:spPr>
      </p:pic>
      <p:sp>
        <p:nvSpPr>
          <p:cNvPr id="1314" name="Rectangle 3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15" name="Rectangle 32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479" name="Rectangle 484"/>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80" name="Rectangle 485"/>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644" name="Rectangle 64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45" name="Rectangle 650"/>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72" name="TextBox 171"/>
          <p:cNvSpPr txBox="1"/>
          <p:nvPr/>
        </p:nvSpPr>
        <p:spPr>
          <a:xfrm>
            <a:off x="-80010" y="982980"/>
            <a:ext cx="8385810" cy="4909036"/>
          </a:xfrm>
          <a:prstGeom prst="rect">
            <a:avLst/>
          </a:prstGeom>
          <a:noFill/>
        </p:spPr>
        <p:txBody>
          <a:bodyPr wrap="square" rtlCol="0">
            <a:spAutoFit/>
          </a:bodyPr>
          <a:lstStyle/>
          <a:p>
            <a:pPr algn="ctr"/>
            <a:r>
              <a:rPr lang="es-MX" sz="3900" b="1" dirty="0" smtClean="0">
                <a:solidFill>
                  <a:srgbClr val="8F2829"/>
                </a:solidFill>
              </a:rPr>
              <a:t>Los mejores 3 beneficios</a:t>
            </a:r>
          </a:p>
          <a:p>
            <a:pPr algn="ctr"/>
            <a:r>
              <a:rPr lang="es-MX" sz="3900" b="1" dirty="0" smtClean="0">
                <a:solidFill>
                  <a:srgbClr val="8F2829"/>
                </a:solidFill>
              </a:rPr>
              <a:t>Academia de Medios Digitales</a:t>
            </a:r>
          </a:p>
          <a:p>
            <a:pPr algn="ctr"/>
            <a:endParaRPr lang="es-MX" sz="3900" b="1" dirty="0" smtClean="0">
              <a:solidFill>
                <a:srgbClr val="8F2829"/>
              </a:solidFill>
            </a:endParaRPr>
          </a:p>
          <a:p>
            <a:pPr marL="914400" lvl="1" indent="-457200">
              <a:buFont typeface="Arial" panose="020B0604020202020204" pitchFamily="34" charset="0"/>
              <a:buChar char="•"/>
            </a:pPr>
            <a:r>
              <a:rPr lang="es-MX" sz="2800" dirty="0" smtClean="0"/>
              <a:t>Pequeña comunidad de aprendizaje con                       instructores de la industria</a:t>
            </a:r>
          </a:p>
          <a:p>
            <a:pPr marL="914400" lvl="1" indent="-457200">
              <a:buFont typeface="Arial" panose="020B0604020202020204" pitchFamily="34" charset="0"/>
              <a:buChar char="•"/>
            </a:pPr>
            <a:endParaRPr lang="es-MX" sz="2800" dirty="0" smtClean="0"/>
          </a:p>
          <a:p>
            <a:pPr marL="914400" lvl="1" indent="-457200">
              <a:buFont typeface="Arial" panose="020B0604020202020204" pitchFamily="34" charset="0"/>
              <a:buChar char="•"/>
            </a:pPr>
            <a:r>
              <a:rPr lang="es-MX" sz="2800" dirty="0" smtClean="0"/>
              <a:t>Colaborar y participar en proyectos con tecnologías de grado industrial</a:t>
            </a:r>
          </a:p>
          <a:p>
            <a:pPr marL="914400" lvl="1" indent="-457200">
              <a:buFont typeface="Arial" panose="020B0604020202020204" pitchFamily="34" charset="0"/>
              <a:buChar char="•"/>
            </a:pPr>
            <a:endParaRPr lang="es-MX" sz="2800" dirty="0" smtClean="0"/>
          </a:p>
          <a:p>
            <a:pPr marL="914400" lvl="1" indent="-457200">
              <a:buFont typeface="Arial" panose="020B0604020202020204" pitchFamily="34" charset="0"/>
              <a:buChar char="•"/>
            </a:pPr>
            <a:r>
              <a:rPr lang="es-MX" sz="2800" dirty="0" smtClean="0"/>
              <a:t>Acceso a profesionales de la industria </a:t>
            </a:r>
            <a:endParaRPr lang="es-MX" sz="2800" dirty="0"/>
          </a:p>
        </p:txBody>
      </p:sp>
    </p:spTree>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 16  Heade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287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7733" y="127902"/>
            <a:ext cx="3045180" cy="678680"/>
          </a:xfrm>
          <a:prstGeom prst="rect">
            <a:avLst/>
          </a:prstGeom>
        </p:spPr>
      </p:pic>
      <p:sp>
        <p:nvSpPr>
          <p:cNvPr id="5" name="TextBox 4"/>
          <p:cNvSpPr txBox="1"/>
          <p:nvPr/>
        </p:nvSpPr>
        <p:spPr>
          <a:xfrm>
            <a:off x="-80010" y="982980"/>
            <a:ext cx="8462010" cy="5339923"/>
          </a:xfrm>
          <a:prstGeom prst="rect">
            <a:avLst/>
          </a:prstGeom>
          <a:noFill/>
        </p:spPr>
        <p:txBody>
          <a:bodyPr wrap="square" rtlCol="0">
            <a:spAutoFit/>
          </a:bodyPr>
          <a:lstStyle/>
          <a:p>
            <a:pPr algn="ctr"/>
            <a:r>
              <a:rPr lang="es-MX" sz="3900" b="1" dirty="0" smtClean="0">
                <a:solidFill>
                  <a:srgbClr val="8F2829"/>
                </a:solidFill>
              </a:rPr>
              <a:t>Los mejores 3 beneficios </a:t>
            </a:r>
          </a:p>
          <a:p>
            <a:pPr algn="ctr"/>
            <a:r>
              <a:rPr lang="es-MX" sz="3900" b="1" dirty="0" smtClean="0">
                <a:solidFill>
                  <a:srgbClr val="8F2829"/>
                </a:solidFill>
              </a:rPr>
              <a:t>Academia de Ciencias y Medicina</a:t>
            </a:r>
          </a:p>
          <a:p>
            <a:pPr algn="ctr"/>
            <a:endParaRPr lang="es-MX" sz="3900" b="1" dirty="0" smtClean="0">
              <a:solidFill>
                <a:srgbClr val="8F2829"/>
              </a:solidFill>
            </a:endParaRPr>
          </a:p>
          <a:p>
            <a:pPr marL="914400" lvl="1" indent="-457200">
              <a:buFont typeface="Arial" panose="020B0604020202020204" pitchFamily="34" charset="0"/>
              <a:buChar char="•"/>
            </a:pPr>
            <a:r>
              <a:rPr lang="es-MX" sz="2800" dirty="0" smtClean="0"/>
              <a:t>Participar en experiencias prácticas del hospital</a:t>
            </a:r>
          </a:p>
          <a:p>
            <a:pPr marL="914400" lvl="1" indent="-457200">
              <a:buFont typeface="Arial" panose="020B0604020202020204" pitchFamily="34" charset="0"/>
              <a:buChar char="•"/>
            </a:pPr>
            <a:endParaRPr lang="es-MX" sz="2800" dirty="0" smtClean="0"/>
          </a:p>
          <a:p>
            <a:pPr marL="914400" lvl="1" indent="-457200">
              <a:buFont typeface="Arial" panose="020B0604020202020204" pitchFamily="34" charset="0"/>
              <a:buChar char="•"/>
            </a:pPr>
            <a:r>
              <a:rPr lang="es-MX" sz="2800" dirty="0" smtClean="0"/>
              <a:t>Exposición a una variedad de profesionales de                     la industria</a:t>
            </a:r>
          </a:p>
          <a:p>
            <a:pPr marL="914400" lvl="1" indent="-457200">
              <a:buFont typeface="Arial" panose="020B0604020202020204" pitchFamily="34" charset="0"/>
              <a:buChar char="•"/>
            </a:pPr>
            <a:endParaRPr lang="es-MX" sz="2800" dirty="0" smtClean="0"/>
          </a:p>
          <a:p>
            <a:pPr marL="914400" lvl="1" indent="-457200">
              <a:buFont typeface="Arial" panose="020B0604020202020204" pitchFamily="34" charset="0"/>
              <a:buChar char="•"/>
            </a:pPr>
            <a:r>
              <a:rPr lang="es-MX" sz="2800" dirty="0" err="1" smtClean="0"/>
              <a:t>Participacion</a:t>
            </a:r>
            <a:r>
              <a:rPr lang="es-MX" sz="2800" dirty="0" smtClean="0"/>
              <a:t> en experiencias de campo que desarrollan tus habilidades profesionales médicas</a:t>
            </a:r>
          </a:p>
          <a:p>
            <a:pPr lvl="1"/>
            <a:endParaRPr lang="en-US" sz="2800" dirty="0"/>
          </a:p>
        </p:txBody>
      </p:sp>
    </p:spTree>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 16  Heade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287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359" y="66086"/>
            <a:ext cx="3337561" cy="756873"/>
          </a:xfrm>
          <a:prstGeom prst="rect">
            <a:avLst/>
          </a:prstGeom>
        </p:spPr>
      </p:pic>
      <p:sp>
        <p:nvSpPr>
          <p:cNvPr id="15" name="AutoShape 6" descr="Image result for keep calm and learn lat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80010" y="982980"/>
            <a:ext cx="8462010" cy="6017032"/>
          </a:xfrm>
          <a:prstGeom prst="rect">
            <a:avLst/>
          </a:prstGeom>
          <a:noFill/>
        </p:spPr>
        <p:txBody>
          <a:bodyPr wrap="square" rtlCol="0">
            <a:spAutoFit/>
          </a:bodyPr>
          <a:lstStyle/>
          <a:p>
            <a:pPr algn="ctr"/>
            <a:r>
              <a:rPr lang="es-MX" sz="3900" b="1" dirty="0" smtClean="0">
                <a:solidFill>
                  <a:srgbClr val="8F2829"/>
                </a:solidFill>
              </a:rPr>
              <a:t>Los mejores 3 beneficios</a:t>
            </a:r>
          </a:p>
          <a:p>
            <a:pPr algn="ctr"/>
            <a:r>
              <a:rPr lang="es-MX" sz="3900" b="1" dirty="0" smtClean="0">
                <a:solidFill>
                  <a:srgbClr val="8F2829"/>
                </a:solidFill>
              </a:rPr>
              <a:t>Academia de Estudios Globales</a:t>
            </a:r>
          </a:p>
          <a:p>
            <a:pPr algn="ctr"/>
            <a:endParaRPr lang="es-MX" sz="3900" b="1" dirty="0" smtClean="0">
              <a:solidFill>
                <a:srgbClr val="8F2829"/>
              </a:solidFill>
            </a:endParaRPr>
          </a:p>
          <a:p>
            <a:pPr marL="914400" lvl="1" indent="-457200">
              <a:buFont typeface="Arial" panose="020B0604020202020204" pitchFamily="34" charset="0"/>
              <a:buChar char="•"/>
            </a:pPr>
            <a:r>
              <a:rPr lang="es-MX" sz="2400" dirty="0" smtClean="0"/>
              <a:t>Obtenga becas de viaje para programas de estudios en el extranjero</a:t>
            </a:r>
          </a:p>
          <a:p>
            <a:pPr marL="914400" lvl="1" indent="-457200">
              <a:buFont typeface="Arial" panose="020B0604020202020204" pitchFamily="34" charset="0"/>
              <a:buChar char="•"/>
            </a:pPr>
            <a:endParaRPr lang="es-MX" sz="2400" dirty="0" smtClean="0"/>
          </a:p>
          <a:p>
            <a:pPr marL="914400" lvl="1" indent="-457200">
              <a:buFont typeface="Arial" panose="020B0604020202020204" pitchFamily="34" charset="0"/>
              <a:buChar char="•"/>
            </a:pPr>
            <a:r>
              <a:rPr lang="es-MX" sz="2400" dirty="0" err="1" smtClean="0"/>
              <a:t>Participacion</a:t>
            </a:r>
            <a:r>
              <a:rPr lang="es-MX" sz="2400" dirty="0" smtClean="0"/>
              <a:t> en actividades relacionadas con el lenguaje, la cultura y la política</a:t>
            </a:r>
          </a:p>
          <a:p>
            <a:pPr marL="914400" lvl="1" indent="-457200">
              <a:buFont typeface="Arial" panose="020B0604020202020204" pitchFamily="34" charset="0"/>
              <a:buChar char="•"/>
            </a:pPr>
            <a:endParaRPr lang="es-MX" sz="2400" dirty="0" smtClean="0"/>
          </a:p>
          <a:p>
            <a:pPr marL="914400" lvl="1" indent="-457200">
              <a:buFont typeface="Arial" panose="020B0604020202020204" pitchFamily="34" charset="0"/>
              <a:buChar char="•"/>
            </a:pPr>
            <a:r>
              <a:rPr lang="es-MX" sz="2400" dirty="0" err="1" smtClean="0"/>
              <a:t>Curriculum</a:t>
            </a:r>
            <a:r>
              <a:rPr lang="es-MX" sz="2400" dirty="0" smtClean="0"/>
              <a:t> con temas de diversas disciplinas y clases con estudiantes de intereses similares, enfatizando el aprendizaje basado en proyectos y las habilidades de liderazgo en un mundo globalizado</a:t>
            </a:r>
          </a:p>
          <a:p>
            <a:pPr lvl="1"/>
            <a:endParaRPr lang="en-US" sz="2800" dirty="0"/>
          </a:p>
        </p:txBody>
      </p:sp>
    </p:spTree>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 16  Heade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287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7166" y="125029"/>
            <a:ext cx="3226314" cy="684427"/>
          </a:xfrm>
          <a:prstGeom prst="rect">
            <a:avLst/>
          </a:prstGeom>
        </p:spPr>
      </p:pic>
      <p:sp>
        <p:nvSpPr>
          <p:cNvPr id="10" name="TextBox 9"/>
          <p:cNvSpPr txBox="1"/>
          <p:nvPr/>
        </p:nvSpPr>
        <p:spPr>
          <a:xfrm>
            <a:off x="-80010" y="982980"/>
            <a:ext cx="8538210" cy="5509200"/>
          </a:xfrm>
          <a:prstGeom prst="rect">
            <a:avLst/>
          </a:prstGeom>
          <a:noFill/>
        </p:spPr>
        <p:txBody>
          <a:bodyPr wrap="square" rtlCol="0">
            <a:spAutoFit/>
          </a:bodyPr>
          <a:lstStyle/>
          <a:p>
            <a:pPr algn="ctr"/>
            <a:r>
              <a:rPr lang="es-MX" sz="3900" b="1" dirty="0" smtClean="0">
                <a:solidFill>
                  <a:srgbClr val="8F2829"/>
                </a:solidFill>
              </a:rPr>
              <a:t>Los mejores 3 beneficios</a:t>
            </a:r>
          </a:p>
          <a:p>
            <a:pPr algn="ctr"/>
            <a:r>
              <a:rPr lang="es-MX" sz="3900" b="1" dirty="0" smtClean="0">
                <a:solidFill>
                  <a:srgbClr val="8F2829"/>
                </a:solidFill>
              </a:rPr>
              <a:t>Academia de Negocios Internacionales y Mercadotecnia</a:t>
            </a:r>
          </a:p>
          <a:p>
            <a:pPr algn="ctr"/>
            <a:endParaRPr lang="es-MX" sz="3900" b="1" dirty="0" smtClean="0">
              <a:solidFill>
                <a:srgbClr val="8F2829"/>
              </a:solidFill>
            </a:endParaRPr>
          </a:p>
          <a:p>
            <a:pPr marL="914400" lvl="1" indent="-457200">
              <a:buFont typeface="Arial" panose="020B0604020202020204" pitchFamily="34" charset="0"/>
              <a:buChar char="•"/>
            </a:pPr>
            <a:r>
              <a:rPr lang="es-MX" sz="2800" dirty="0" smtClean="0"/>
              <a:t>Obtener certificaciones de la industria</a:t>
            </a:r>
          </a:p>
          <a:p>
            <a:pPr marL="914400" lvl="1" indent="-457200">
              <a:buFont typeface="Arial" panose="020B0604020202020204" pitchFamily="34" charset="0"/>
              <a:buChar char="•"/>
            </a:pPr>
            <a:endParaRPr lang="es-MX" sz="2800" dirty="0" smtClean="0"/>
          </a:p>
          <a:p>
            <a:pPr marL="914400" lvl="1" indent="-457200">
              <a:buFont typeface="Arial" panose="020B0604020202020204" pitchFamily="34" charset="0"/>
              <a:buChar char="•"/>
            </a:pPr>
            <a:r>
              <a:rPr lang="es-MX" sz="2800" dirty="0" smtClean="0"/>
              <a:t>Participar en actividades relacionadas con negocios         y mercadotecnia</a:t>
            </a:r>
          </a:p>
          <a:p>
            <a:pPr marL="914400" lvl="1" indent="-457200">
              <a:buFont typeface="Arial" panose="020B0604020202020204" pitchFamily="34" charset="0"/>
              <a:buChar char="•"/>
            </a:pPr>
            <a:endParaRPr lang="es-MX" sz="2800" dirty="0" smtClean="0"/>
          </a:p>
          <a:p>
            <a:pPr marL="914400" lvl="1" indent="-457200">
              <a:buFont typeface="Arial" panose="020B0604020202020204" pitchFamily="34" charset="0"/>
              <a:buChar char="•"/>
            </a:pPr>
            <a:r>
              <a:rPr lang="es-MX" sz="2800" dirty="0" smtClean="0"/>
              <a:t>Participar en competencias a nivel de distrito, estatales y nacionales</a:t>
            </a:r>
            <a:endParaRPr lang="es-MX" sz="2800" dirty="0"/>
          </a:p>
        </p:txBody>
      </p:sp>
    </p:spTree>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 16  Heade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287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081" y="107700"/>
            <a:ext cx="3224689" cy="726690"/>
          </a:xfrm>
          <a:prstGeom prst="rect">
            <a:avLst/>
          </a:prstGeom>
        </p:spPr>
      </p:pic>
      <p:sp>
        <p:nvSpPr>
          <p:cNvPr id="2" name="AutoShape 2" descr="data:image/png;base64,iVBORw0KGgoAAAANSUhEUgAAAYUAAACBCAMAAAAYG1bYAAAA6lBMVEX///8ARXzEEjCTlZgAQHm9AAAAMHFSb5YAN3UAMnLDACjo7fEAO3ZLa5OSpbsANHP2+fvY4OfCACDCACXH0d3BABvAABDBABbBAB366+4AOXbDByvekJnAAAuNj5L99/jrwcXz2dzbhY/jpazotbvMRlfgmqJZeZ3ZfYjSY3DPVGPWcn7wztLmr7Xz2Nz78fLLPE/IKkLOTV3GHjl/lbDMQlT35ObVbHjux8yeoKKxvs6frsJphKTP1+Hf5ex2jqvHyMm2uLkcUYTZ2do1XowAKW66vL2quMoVToIAIGsqWYjT09WoqqwAGGg+tk/hAAAXxklEQVR4nO1dCXvaOtZ2VEwTkzZcO7YhxjHYQFnDlhDSptuk29fb7///ndGRbEnGsgVpQiZPeJ+ZXmILIeu1zibpSNPugUk0QGhx3b7Pd/d4IIS66SGEDNvY8/BUmMxqCFm2WzMQ8odP3ZoXirphIMPtNUfjgeOh2vyp2/MiEXgesucT8nmEDGT2n7hBLxJTA7m95I8A/mo8ZXNeJkIXmaIuWHhIHz1Za14qopl/Jf5dd5GHnqoxLxhRPfVn20HmXiY9OQYG8uvqYns8FCoVycWJjqzrnTflxeLTt3L5+Gf2emgif7n75rxMVMqlg4OD7x8yNwIXWT3JF/Z4BNweHwDK1cyd0EJu8AQteokoERIOTj5m7tSxmdR9gha9RPyiLJSzLGh9w1vsvkEvEpdUIh1Kbo1c5Owd6J2gWsI0lL6/l91beHv9vCNUbw/L306ltxomqu24NXtksPSRu3rqRuwx24uknWDZKrrbNZG1q5a8ZHT1wTj/bstBTiFNezwIOl6tKGbn7R23B0Er6vU7s2mn3+u2W5mAROAju2jZy9Dy9usA/hZBAzk1y/AwDMu0XXfWa6fipCsb+ZOCCtr4vqTa1mrcbYS9sNu+2EeaVBi7JqzyskwMzAX+7Fk1f9Frsq5rWN6sqIY6tlVT7nOw6vZnjmPXTAvDrLlOJ9oTUYSej5DlGv2wG0Xd8PrKdFzTACZsZzCmXXflWWFhHQtPUAyrcOrjKoBO5BkYhNiaHT3qYzxvRJgEvyeaOPVVd+C6sAzSqPkD0AcOspuFlQwtY0C/Gw181/KARNN1HDTvY3RMx8a8uoNHe4jnjomP31eJmXnRneqwCtKw3d64pppcxiVMoGCqx8NInw2jEf/OpNnXsSG1V+E5aJjIyZmxnIwHfg2/1hZWG15xLS0X26odsozYsP1pY5VVAsuZgdy9UJKjOPoQjDs+qG6EwuLB4CBEKHDdfjvPmpp6MGD2yCLAIr84ErdsINCult/PdY+DaEbX0tvXzYKasIvtFt1/uajjnlEuoXBxD+P/OXPpZM6y59aIFTRoK4zRqWftl5DJMNmABSz0jaENysGZZsbNaOBbmCEQW8of61nGfu2SDFgiuarpSuwZu1rQ9Wwvw0Nz6uBRYjr9yCz2rglCy9ivtJcCa0yV4dIwPbJGeLxwgYcOY609gwu22ahDpEnJpjY0rP3uHymuDUPlTPVZ57UJD/5gyf9wF5REG9UKYt8UM28fepUD+1uqRV1i57UXNtYC+nDSpANj1oxvzNWaF3TQfmZUCtw1qpfYTMUvxh5sL3TWlURPLfMx4U729+sY5FOdfcLqaiSYxfVJXIzenpB7Ab1QD+JakrIEE/FiwKtlBXCJIP7VgF2LSwcavUe/TuqK700eb0HuwCiOl5KAacpVGBM3DlumoiLomopqwFCVCL+pDgjxz5APOhl1PfzBuEiK6MOkGITPh/i/5khr4/84+P+juOq4rE/Kdej3dEJRE65cJW2Nv9bDFUCfTnQ8ghH5kkHuX+htmFrE3T6H58Gtwv829Cb57uOtflu5Cl9q5KZl1mRoxCyIr0bTVs09j6RO2/yq2W739Qg/b9hutwfQCUN9uIosPanexs79fDGOMMi95tjQg2UUhW4jine1zJM3wBpAMTIj1XZdMsibeiNqGHr80/huDZdZMRYw7bMpVB5LBKBl4OAaTAgjR7YD4x1B/zf0R5zWnXnFbzE2VMXAQ8PB/gG2XT1k+EK4+8JFfrF+mRuy3VcdIsdmU8wC6Tv3WlvCy4//TSQcsNCZ0s9LHeItLTJORrxXGAsmb9JgMCBjokm6e8aFoU7KiCyIsvQKj1dz0cN3oD2z3uya1DHGFx7TwGvjd71IM6RkTRth/8y0Im00w2raRM3kBjjhha8KHgqyGQbKwmCRsIC1S6STF/w66TeRhUjnA3ClM6ElYSHQx2NSEWWhmQwGzgL5lQwLoaO19K6HOV4C6auuTn7AxGJS6RD9DRRRNkHvLucOHgIONYYi28JWaz9pmqsISEGoSXKZsNByrjEL3eVy2cCyaUhX+sVkxBLJsGpARKjzr8pY8DzLpURgCiY60E5ZqOvsFYhZcKdXGDawYFg2I6KtB9Gsrk8iqhAwJfB2LPVQf1wre+SjIm8Kuwtx1DX0Dej3xOKY9H0PWXY8jrxiW6uLhZhsAcHcMAxLr9XxYMJa0/X74MKQO+y1Jyyg3hA6T8WCMe0NaTM6nfhyk4seCsYCgLAw6w3Z3ZZ+0Q81v9kD0hdYHC2ISdFzH3th+rWF/HzHdxq7CysQRvZMLEguuXNCy1WhS4YNLe9KdmM+azRCmJOu641Rm4jekNo2DT3WM6JEYhc1hUSa6Nft9hAIoCzQV5qgWCJpeoQN80HYCeFLPTAd4CfrutIp/UsEJvLyp3EQeckDePENZ12yhzq+StQKHzIyYKkn3/7WSXqA6IUBPHGTPvBipi2B1wB6LWFhxTuzmIXIxUarbzcSFnpcoRRrZ206xQqgOzPxD4U2mMdktD8+C1oTy6Rcn8sEgd9OK4HKXSXeW9WCHDHuICgOmDZsZMtHSpqFC7ATNYT9AdxtbSyUGrGxnrCgIQvbAD0DGpJhIRBYmE61IMCCDFjA4i7UeeMULPTsGdgSsNoQdwquZNHRdsKCdm3mzkaSeaA+mUvj2vfLOcYfSkQDhoO9ikyvk1f9SkfGVH7rKnHkqI00h8HQ8nXLJ8JpqruuDpLsyiWe1ZLc02mXCix06G1Nqzn0w5Iq4zH26ojXpgsdTYxdkYUF/VIs68ZwP4DKRtSuaoDs2gULkNHCv5DeqQMBWCvTtt/dkYtfzl+9enUel2gtQDvMUK7bUcdGrZtj5kUJ+ZMQfr8Vgt6ZNPrDJr3d75MCUQMQTsR7Sz4LS2/DwIk/jELye0HYxFU2GpFoRIdEqLVIiSDEr1aXVh7fXpKGdDE7zZAQU4c2TcId7FdaYu1pSTuq5YKjbC6gadU/56/IRcLCH1amp9OgRk7l2EjV92G8TTD2c4TGGMt9j3rJFdz351/g0w8YCv/yQiPDAqrkVQ+sfQKfTdGzkSWZaQixQPIWZDQCCbjzK/Gncyqcbr7Av8EAJqelGn5Y2yez2hz4lbXXbc06WEBsMdIfSsOfr+S/r77CtZvzeEx0sXKwFllrtOHmauY9JJhlUn+1XbK4gnmNlIYE5z8qdzfx6KBaHIuudf+4ixUO2i8U3hwTDxtKor0K64hND3n8Vb55laLhnLJyQ77tkPUyfno4RTryzH22km2wxLKdm8WTKZZGehf7AXx56ZfzuPcTAuif4DhMYL0MrsCeC2/+GBtPxZut3sS5HQrx69ub28ufH7NJODDenrFiR//IClRPNvgFNUrvFL1XKfPCZ9m0LWvgrS59W7t1gV/+JEQwqhnIwE5swxJmyH4QtfwFi6Dqv69iHqjVpAU2clst7FlYiL37eCQgXe6GJNiIhYNSqXR8dvT992U2A4SahXJBxVugrOjXD7whB6XfisKnR6xslrGRnowG6EC7E5BFROCpfv23mlhJySsZK+n4z6AGa2GCqYk8J3YOYFG+KrvhZiwkD3d8VHq7NiLeHrPbOSwcFdS4BU7ke+4ZfotPUv5UXPiWFy5ns3+tYhqusZSnTgKND1WxCLq5SZGAlTW3VzEsuiLpGsQa0S6NDUjYjgXAcfkyVcHOWDj+XPggn1JD7vht8WPzRmcEEmAFm0qiObzRVDT1LJh8uEvUgOirVc8TAwmQLNXAVhFyQojII0+9UmxrFvATHotv5c5YOCgVPojQDij7n8LChQIJsKKGkZFId8rCF8aCWPYPmKvJH2zBTNPxkDsc2sizi3UC4B4s4EEsDIfdsVCWVp/g1zaFP/NGSwQS4AKWWHjM0qEs/EhY+CMWBW7Ov959IjE+gy1bagGLBvKsDUzUe7FwcHTLKtgdC4VS5uOaDXB8WVBY4w9deiMvsQIW+FwBZeFrYpumWPiXGa4aTHmyxWMTmGT2ppvMlossHJVlODo6PDte5+qEPaSahf+XVgsQa5X/uFim0PC5TAkkQEHhj/zFOJQmO4KwHkgk8yoeDJQFQOUm8dASMDkFkVaBhYsFDKfpJi6zwMJZRYpPH08/fP59dJgmgqVqUrKgyavFqIo//imnzLtCa4YhM6SPJGnVEgiUHUmdoC7RzjMLWQsavecsUG0sfou50jBCLMYCEGlhb2OxwWAQOkKWiIyh+v516tU9OIwbomYhH695jSfS3sB4f8iZyvfFTjNir8ik4jpE7guCdek3teAKG0k2MXAEFrRXojZmQdb4ItPOEPjwG/0a1vBqGjZlAePTG9ELTgTvY7OgcYGfJ8O1lP3PGphb+B9e5YlMIEEcmy7H6CdmvzCfXD1/JZqmGuHg65c/58RpiP2F4KpGXY4+NpIWSqG0BQu4x0UVeBJfe2wWRJGUW4j5zbzwUa6XJzRZ9swNB5v4cdgHRoUzZL6zFusF7qdV+B931cR31i5AFJnEQsW2qqGkYSsWtLfCaIj12qOzIIikHFWKyyTtKt3+Znzc5hTW/lMqKgMk8ABo2/dQbcriSNWvzGW4+bdSuaN/cmUNcaSR1sW+dy0xjq4xDaqF3NuxIBaPReqjsyCKpLyIHhsvJ6e8PUc5hYWwn2S8dDEJtmDit+AMnsW1QWOqr4S5BR5S5SxMXGSPQI4JsW2sGyzFDM+WLAgiNfZlH5+Fd8omcpfkWGhhXuBJCPtldQe2bFIkxCLeiOcX7mJVnJroEcJIZH7BYIEPioGJzOINW1uyILqo1HB8fBYEkZTTsawEGEZM3uSNnG/sV7N2FEQuMquuwdxJVriACLqpaNWbZDykaSBzbcicpf3ljmXJsmxwbMuC4PufkE5/fBY0boXmmJ/sISD38gfWILkyr3zn79G6T7Fk1lEKYwcSYdBw0M05kT+xffrlLp6GjmkYwYqZ7AluC8XE/7YsCJ1OX8wdsCCIJGlETxD0mtjLcmX+U5iHWLsVGB74CVksIRjhk9WN1Th6wezVrwILEZAgSeum8hi2ZUF4BvqQO2DhPbfMZInGuaCnkSYmcUqvZbXxJ87EmqYGyqwEpiDvuN3hvUnHAnyqgpYgwnkyh1JmXsaSn5dv8/z55zAWNM6CNKLH5nfo3A5/UWQiSZj6W4+79mqolrPi+oKszTP45gMSPLqJP9LhEblGwdq8yq+T4+PvOTHGbVkQQzCE2V2wwEWSbN6Aze/E4T7ez2eSw1u4rl+vq+0jI2+pL2hdWIjq9GMH7IazoBFpVO+4sMsqd50qHaHyTOlbsyDMK+7KRkqLpOxUJmtBEmdi1cpCHpzRtXEFHW3kObmQKaMF67KtWpNcuPtxc34uhFa7sMNH73atnDXbsQGdE4TZkgVxXpEa27tgQSuM6DHjORFA/HXPRmGF2Y41Qq+Movlhsn/hAnbt+P0sVSNIBmBj+zR3/8Jp/CL9kt7dkgUharYz3zn1s9lpYuamcWXMhk6WM0EgpacrsHlTK1jNS/fyYNcBhsOaERQMYYcPMaFy9/J8esCx8F5c80OF7k5YOBVE0npBpqm4YcpIy3LG+UwzBMdAFkV7Uvva4k1sMWCbp3pf2xvSzIfQCyIJSXfshAWtIKLH6uALlvhsQ0aNcEM7La36VvGJa/wl75Gtbayv6ZZnKx4e+Xs8q7+Pjs++50zabsFC9bNIQuLG7oYFQSStxSXY7KUYH83TwMKgSsuGCx8JG+YlEPY7X0C/23Qd/RK2G3p+L1EVRfud37/9kLdKamMW/rk8TE3tlnc010YhiqT0HRZSEWNMTEqtW6M8AHOYsmLnBjILJwFSe/+7dMvzJOjBB7fDYkTKvf852ICFyqfTD7cH5fT0+lEiVXfDgpYb0WM3xPgoD6yueWY5M0YtH9WKk4Wl82DUB2DWmrB3p4YEXY2dO0cxo7OSDTlxDcbZoQQn5fLRydn6hOIxkws7YoGLpHREjw2SdDjiV0l6mS++SAu2oaXM5bKWE2Y1o5vYUEoZK3PCLIe+LB3W/dYjHXOhuiMWBJGUmhRgTlj6pRdaJV7mnn9ayasPaF7PjzSmLHjTlIuhzI+01KWD7l4snAgv0o5YEGJJ4hoX7oSl3SHuXabif/wRUuIXTlZQnc+cyhUWGTZJIQypwq4EHtS5wgaGJ5l3uwcLpdShrrti4VZq9/D5nTVj6JtMJHF1kZ5wbliyrkmD580LuibMvvmDZWvqkDyGfPe9Mm9eU0r41iyUvr9OGdq7YkGwMQW7h8/vrMUq+LSmIMB4W9MqfrBBut8kh2Q9hOMyjLjrmwvbY39slEPSls0/bMdC6bB8u9bVu2JBkwWA2PxOxknmgVVhhl9YDZYqvCg+cIeA5lO96EOSMEN4/cfIZnmfJxvkU53LEqtvykKpdHxYPnv3PtNZO2NBFntgb3w2hs0Dq0z4cGWxNnOKVMnONWKqWm2SRNjyr1M+QeQRHqZNkrBNNa2W2puVQGRBZqhSa/X417d3l++lnbwzFmRuL5P+2eWmPGzHVsQIi2TSk15IdcqIRjcd1jw406WXkesRyfvsLq4NdZ7tSGZGiV6bsiNk2BkLokiKC/P5nexyi2p2RYwwN5IuW5xbClCPpiStv7uQn29E8z5jR1p53ouSBVUFUuyOBS6SEmOf/bZsuentukjiiwTWJ5xDq/CI7Ml47pvk+IVBvuCiKc+RNR0XO889hUT6X2dBEEnxq8+WHp0VFo+HDjeb1iecIZaXVpmVz7+/Udu3FXXIiTCGlZPhgtfSJ/t/ak7hKRhI5iA+IxbE8Db5m5n/8mVKrHg8dNijZievOwZyr4V3+J/ycal0SBzBqUuP2Rn2lFEOUB1wDJXh2sO8QdOtyVIwPScWuEiiop7FI+Q7Rlj8lA6dKlunlF3IMcECx3LDUUIEDUOdgeCKapbt99s0Y63yjCq0GpDTkSzX748l8xWRI81f+JxY4DKGvvx5yjYGD90RkSQskMmG+ZeeBV3noPkg4FofvIqVHiflCjY8r20STX16zJtjXEepUyNXsE5DNpn0nFgQ0yZoQi/nbTvkDsZP8cekO5yDIXmHsTTRuKiDqQzei5ufXbjsTv0a2Z5ouq43GDbgQMTenMSdpPnCnhULXCSBDGISJ2+jP2saOBjCKiX5xqxlY+a7NRMyGFelU/VbneNZH/fN+ABJj5wNapKzDN2FdBLoWbEgiKRLHmXN3fspBFYrghf3PXeT4mQ17obQTXTT0ve0utn6TNtW1F84mNjkoFzbn+ZEmZ4VCzxxQukXpyR/0yFz03ARNhFRsDuO4235qHy85oTc63znycW4MexfTafz60Y7V7k/Lxa4SCpX2Of8d5t5CFgVsKEgWzaZRfVj1u7CiqEo7f1fnHX+vFgQRFJK6OegIugCxa6GTdA1i07ybDmKVFQFeF4siLlcWLPzthxqqVXy7HuqbFf5uMD9nJ9ZBHOk8Ory8cxYkOxrLnq3fx5miheRpoKBCmaDik9kLcYzYyG7xz9/Q60mzYSSt/NzE/QKon5L/y9OAHtmLAgiKfliYQqxd+tjp5A0FUZuvkhqmMi+d8UPycLZz9NNQb97DxY+r9MgC6dyvF9PnajK+1YMLJLypM7iLwTSg7JwcHayIf6P9vk9WFgXScV5kMSgR1z+Xg+ZoGHlpdGGYXL/fOwPysLGOLk3C+siSbrdUMCaOlck31Nhmeu49Y3CiSIFnh0LayJJvjeG4zQtkoqyJm2CjidfuVR37u+yac+QhbRIUuWKFJfjEdzrGTmaOYIntJTHsRbh2bGQlvSqvKlrqdxUWkQN5BnZYJEWuPlqexM8PxZEkSSdKkjjn9T+o21t6QwiWzYYQrN4J5AKb45LCVQplOV4e1LaHrG/K/74xiyclnk9R8p82jB7yaHSIhsglX0+xkRHVv7RVBvg82uGTSK+Wfx883p7vKF9fvmO4fXmMbY3mXo2beCbDUhTYSw58HNgqNd87/GgmHrISU/2tNXbH/Z4YLR0ZKSWUcAmXeXCyD0eGKGNTHG2Z+Gpk8rv8eCYGshldmkwzRzks8cuEHgesudUN4yQsT8C7GlQh7ySbq85Gg8cD9UkbtweO8AETnCzbBeWfmWz5O2xK4TxUj7bUO7F2uPxMIkGCC2u9xw8FP4LbUZ0QCCuz8s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png;base64,iVBORw0KGgoAAAANSUhEUgAAAYUAAACBCAMAAAAYG1bYAAAA6lBMVEX///8ARXzEEjCTlZgAQHm9AAAAMHFSb5YAN3UAMnLDACjo7fEAO3ZLa5OSpbsANHP2+fvY4OfCACDCACXH0d3BABvAABDBABbBAB366+4AOXbDByvekJnAAAuNj5L99/jrwcXz2dzbhY/jpazotbvMRlfgmqJZeZ3ZfYjSY3DPVGPWcn7wztLmr7Xz2Nz78fLLPE/IKkLOTV3GHjl/lbDMQlT35ObVbHjux8yeoKKxvs6frsJphKTP1+Hf5ex2jqvHyMm2uLkcUYTZ2do1XowAKW66vL2quMoVToIAIGsqWYjT09WoqqwAGGg+tk/hAAAXxklEQVR4nO1dCXvaOtZ2VEwTkzZcO7YhxjHYQFnDlhDSptuk29fb7///ndGRbEnGsgVpQiZPeJ+ZXmILIeu1zibpSNPugUk0QGhx3b7Pd/d4IIS66SGEDNvY8/BUmMxqCFm2WzMQ8odP3ZoXirphIMPtNUfjgeOh2vyp2/MiEXgesucT8nmEDGT2n7hBLxJTA7m95I8A/mo8ZXNeJkIXmaIuWHhIHz1Za14qopl/Jf5dd5GHnqoxLxhRPfVn20HmXiY9OQYG8uvqYns8FCoVycWJjqzrnTflxeLTt3L5+Gf2emgif7n75rxMVMqlg4OD7x8yNwIXWT3JF/Z4BNweHwDK1cyd0EJu8AQteokoERIOTj5m7tSxmdR9gha9RPyiLJSzLGh9w1vsvkEvEpdUIh1Kbo1c5Owd6J2gWsI0lL6/l91beHv9vCNUbw/L306ltxomqu24NXtksPSRu3rqRuwx24uknWDZKrrbNZG1q5a8ZHT1wTj/bstBTiFNezwIOl6tKGbn7R23B0Er6vU7s2mn3+u2W5mAROAju2jZy9Dy9usA/hZBAzk1y/AwDMu0XXfWa6fipCsb+ZOCCtr4vqTa1mrcbYS9sNu+2EeaVBi7JqzyskwMzAX+7Fk1f9Frsq5rWN6sqIY6tlVT7nOw6vZnjmPXTAvDrLlOJ9oTUYSej5DlGv2wG0Xd8PrKdFzTACZsZzCmXXflWWFhHQtPUAyrcOrjKoBO5BkYhNiaHT3qYzxvRJgEvyeaOPVVd+C6sAzSqPkD0AcOspuFlQwtY0C/Gw181/KARNN1HDTvY3RMx8a8uoNHe4jnjomP31eJmXnRneqwCtKw3d64pppcxiVMoGCqx8NInw2jEf/OpNnXsSG1V+E5aJjIyZmxnIwHfg2/1hZWG15xLS0X26odsozYsP1pY5VVAsuZgdy9UJKjOPoQjDs+qG6EwuLB4CBEKHDdfjvPmpp6MGD2yCLAIr84ErdsINCult/PdY+DaEbX0tvXzYKasIvtFt1/uajjnlEuoXBxD+P/OXPpZM6y59aIFTRoK4zRqWftl5DJMNmABSz0jaENysGZZsbNaOBbmCEQW8of61nGfu2SDFgiuarpSuwZu1rQ9Wwvw0Nz6uBRYjr9yCz2rglCy9ivtJcCa0yV4dIwPbJGeLxwgYcOY609gwu22ahDpEnJpjY0rP3uHymuDUPlTPVZ57UJD/5gyf9wF5REG9UKYt8UM28fepUD+1uqRV1i57UXNtYC+nDSpANj1oxvzNWaF3TQfmZUCtw1qpfYTMUvxh5sL3TWlURPLfMx4U729+sY5FOdfcLqaiSYxfVJXIzenpB7Ab1QD+JakrIEE/FiwKtlBXCJIP7VgF2LSwcavUe/TuqK700eb0HuwCiOl5KAacpVGBM3DlumoiLomopqwFCVCL+pDgjxz5APOhl1PfzBuEiK6MOkGITPh/i/5khr4/84+P+juOq4rE/Kdej3dEJRE65cJW2Nv9bDFUCfTnQ8ghH5kkHuX+htmFrE3T6H58Gtwv829Cb57uOtflu5Cl9q5KZl1mRoxCyIr0bTVs09j6RO2/yq2W739Qg/b9hutwfQCUN9uIosPanexs79fDGOMMi95tjQg2UUhW4jine1zJM3wBpAMTIj1XZdMsibeiNqGHr80/huDZdZMRYw7bMpVB5LBKBl4OAaTAgjR7YD4x1B/zf0R5zWnXnFbzE2VMXAQ8PB/gG2XT1k+EK4+8JFfrF+mRuy3VcdIsdmU8wC6Tv3WlvCy4//TSQcsNCZ0s9LHeItLTJORrxXGAsmb9JgMCBjokm6e8aFoU7KiCyIsvQKj1dz0cN3oD2z3uya1DHGFx7TwGvjd71IM6RkTRth/8y0Im00w2raRM3kBjjhha8KHgqyGQbKwmCRsIC1S6STF/w66TeRhUjnA3ClM6ElYSHQx2NSEWWhmQwGzgL5lQwLoaO19K6HOV4C6auuTn7AxGJS6RD9DRRRNkHvLucOHgIONYYi28JWaz9pmqsISEGoSXKZsNByrjEL3eVy2cCyaUhX+sVkxBLJsGpARKjzr8pY8DzLpURgCiY60E5ZqOvsFYhZcKdXGDawYFg2I6KtB9Gsrk8iqhAwJfB2LPVQf1wre+SjIm8Kuwtx1DX0Dej3xOKY9H0PWXY8jrxiW6uLhZhsAcHcMAxLr9XxYMJa0/X74MKQO+y1Jyyg3hA6T8WCMe0NaTM6nfhyk4seCsYCgLAw6w3Z3ZZ+0Q81v9kD0hdYHC2ISdFzH3th+rWF/HzHdxq7CysQRvZMLEguuXNCy1WhS4YNLe9KdmM+azRCmJOu641Rm4jekNo2DT3WM6JEYhc1hUSa6Nft9hAIoCzQV5qgWCJpeoQN80HYCeFLPTAd4CfrutIp/UsEJvLyp3EQeckDePENZ12yhzq+StQKHzIyYKkn3/7WSXqA6IUBPHGTPvBipi2B1wB6LWFhxTuzmIXIxUarbzcSFnpcoRRrZ206xQqgOzPxD4U2mMdktD8+C1oTy6Rcn8sEgd9OK4HKXSXeW9WCHDHuICgOmDZsZMtHSpqFC7ATNYT9AdxtbSyUGrGxnrCgIQvbAD0DGpJhIRBYmE61IMCCDFjA4i7UeeMULPTsGdgSsNoQdwquZNHRdsKCdm3mzkaSeaA+mUvj2vfLOcYfSkQDhoO9ikyvk1f9SkfGVH7rKnHkqI00h8HQ8nXLJ8JpqruuDpLsyiWe1ZLc02mXCix06G1Nqzn0w5Iq4zH26ojXpgsdTYxdkYUF/VIs68ZwP4DKRtSuaoDs2gULkNHCv5DeqQMBWCvTtt/dkYtfzl+9enUel2gtQDvMUK7bUcdGrZtj5kUJ+ZMQfr8Vgt6ZNPrDJr3d75MCUQMQTsR7Sz4LS2/DwIk/jELye0HYxFU2GpFoRIdEqLVIiSDEr1aXVh7fXpKGdDE7zZAQU4c2TcId7FdaYu1pSTuq5YKjbC6gadU/56/IRcLCH1amp9OgRk7l2EjV92G8TTD2c4TGGMt9j3rJFdz351/g0w8YCv/yQiPDAqrkVQ+sfQKfTdGzkSWZaQixQPIWZDQCCbjzK/Gncyqcbr7Av8EAJqelGn5Y2yez2hz4lbXXbc06WEBsMdIfSsOfr+S/r77CtZvzeEx0sXKwFllrtOHmauY9JJhlUn+1XbK4gnmNlIYE5z8qdzfx6KBaHIuudf+4ixUO2i8U3hwTDxtKor0K64hND3n8Vb55laLhnLJyQ77tkPUyfno4RTryzH22km2wxLKdm8WTKZZGehf7AXx56ZfzuPcTAuif4DhMYL0MrsCeC2/+GBtPxZut3sS5HQrx69ub28ufH7NJODDenrFiR//IClRPNvgFNUrvFL1XKfPCZ9m0LWvgrS59W7t1gV/+JEQwqhnIwE5swxJmyH4QtfwFi6Dqv69iHqjVpAU2clst7FlYiL37eCQgXe6GJNiIhYNSqXR8dvT992U2A4SahXJBxVugrOjXD7whB6XfisKnR6xslrGRnowG6EC7E5BFROCpfv23mlhJySsZK+n4z6AGa2GCqYk8J3YOYFG+KrvhZiwkD3d8VHq7NiLeHrPbOSwcFdS4BU7ke+4ZfotPUv5UXPiWFy5ns3+tYhqusZSnTgKND1WxCLq5SZGAlTW3VzEsuiLpGsQa0S6NDUjYjgXAcfkyVcHOWDj+XPggn1JD7vht8WPzRmcEEmAFm0qiObzRVDT1LJh8uEvUgOirVc8TAwmQLNXAVhFyQojII0+9UmxrFvATHotv5c5YOCgVPojQDij7n8LChQIJsKKGkZFId8rCF8aCWPYPmKvJH2zBTNPxkDsc2sizi3UC4B4s4EEsDIfdsVCWVp/g1zaFP/NGSwQS4AKWWHjM0qEs/EhY+CMWBW7Ov959IjE+gy1bagGLBvKsDUzUe7FwcHTLKtgdC4VS5uOaDXB8WVBY4w9deiMvsQIW+FwBZeFrYpumWPiXGa4aTHmyxWMTmGT2ppvMlossHJVlODo6PDte5+qEPaSahf+XVgsQa5X/uFim0PC5TAkkQEHhj/zFOJQmO4KwHkgk8yoeDJQFQOUm8dASMDkFkVaBhYsFDKfpJi6zwMJZRYpPH08/fP59dJgmgqVqUrKgyavFqIo//imnzLtCa4YhM6SPJGnVEgiUHUmdoC7RzjMLWQsavecsUG0sfou50jBCLMYCEGlhb2OxwWAQOkKWiIyh+v516tU9OIwbomYhH695jSfS3sB4f8iZyvfFTjNir8ik4jpE7guCdek3teAKG0k2MXAEFrRXojZmQdb4ItPOEPjwG/0a1vBqGjZlAePTG9ELTgTvY7OgcYGfJ8O1lP3PGphb+B9e5YlMIEEcmy7H6CdmvzCfXD1/JZqmGuHg65c/58RpiP2F4KpGXY4+NpIWSqG0BQu4x0UVeBJfe2wWRJGUW4j5zbzwUa6XJzRZ9swNB5v4cdgHRoUzZL6zFusF7qdV+B931cR31i5AFJnEQsW2qqGkYSsWtLfCaIj12qOzIIikHFWKyyTtKt3+Znzc5hTW/lMqKgMk8ABo2/dQbcriSNWvzGW4+bdSuaN/cmUNcaSR1sW+dy0xjq4xDaqF3NuxIBaPReqjsyCKpLyIHhsvJ6e8PUc5hYWwn2S8dDEJtmDit+AMnsW1QWOqr4S5BR5S5SxMXGSPQI4JsW2sGyzFDM+WLAgiNfZlH5+Fd8omcpfkWGhhXuBJCPtldQe2bFIkxCLeiOcX7mJVnJroEcJIZH7BYIEPioGJzOINW1uyILqo1HB8fBYEkZTTsawEGEZM3uSNnG/sV7N2FEQuMquuwdxJVriACLqpaNWbZDykaSBzbcicpf3ljmXJsmxwbMuC4PufkE5/fBY0boXmmJ/sISD38gfWILkyr3zn79G6T7Fk1lEKYwcSYdBw0M05kT+xffrlLp6GjmkYwYqZ7AluC8XE/7YsCJ1OX8wdsCCIJGlETxD0mtjLcmX+U5iHWLsVGB74CVksIRjhk9WN1Th6wezVrwILEZAgSeum8hi2ZUF4BvqQO2DhPbfMZInGuaCnkSYmcUqvZbXxJ87EmqYGyqwEpiDvuN3hvUnHAnyqgpYgwnkyh1JmXsaSn5dv8/z55zAWNM6CNKLH5nfo3A5/UWQiSZj6W4+79mqolrPi+oKszTP45gMSPLqJP9LhEblGwdq8yq+T4+PvOTHGbVkQQzCE2V2wwEWSbN6Aze/E4T7ez2eSw1u4rl+vq+0jI2+pL2hdWIjq9GMH7IazoBFpVO+4sMsqd50qHaHyTOlbsyDMK+7KRkqLpOxUJmtBEmdi1cpCHpzRtXEFHW3kObmQKaMF67KtWpNcuPtxc34uhFa7sMNH73atnDXbsQGdE4TZkgVxXpEa27tgQSuM6DHjORFA/HXPRmGF2Y41Qq+Movlhsn/hAnbt+P0sVSNIBmBj+zR3/8Jp/CL9kt7dkgUharYz3zn1s9lpYuamcWXMhk6WM0EgpacrsHlTK1jNS/fyYNcBhsOaERQMYYcPMaFy9/J8esCx8F5c80OF7k5YOBVE0npBpqm4YcpIy3LG+UwzBMdAFkV7Uvva4k1sMWCbp3pf2xvSzIfQCyIJSXfshAWtIKLH6uALlvhsQ0aNcEM7La36VvGJa/wl75Gtbayv6ZZnKx4e+Xs8q7+Pjs++50zabsFC9bNIQuLG7oYFQSStxSXY7KUYH83TwMKgSsuGCx8JG+YlEPY7X0C/23Qd/RK2G3p+L1EVRfud37/9kLdKamMW/rk8TE3tlnc010YhiqT0HRZSEWNMTEqtW6M8AHOYsmLnBjILJwFSe/+7dMvzJOjBB7fDYkTKvf852ICFyqfTD7cH5fT0+lEiVXfDgpYb0WM3xPgoD6yueWY5M0YtH9WKk4Wl82DUB2DWmrB3p4YEXY2dO0cxo7OSDTlxDcbZoQQn5fLRydn6hOIxkws7YoGLpHREjw2SdDjiV0l6mS++SAu2oaXM5bKWE2Y1o5vYUEoZK3PCLIe+LB3W/dYjHXOhuiMWBJGUmhRgTlj6pRdaJV7mnn9ayasPaF7PjzSmLHjTlIuhzI+01KWD7l4snAgv0o5YEGJJ4hoX7oSl3SHuXabif/wRUuIXTlZQnc+cyhUWGTZJIQypwq4EHtS5wgaGJ5l3uwcLpdShrrti4VZq9/D5nTVj6JtMJHF1kZ5wbliyrkmD580LuibMvvmDZWvqkDyGfPe9Mm9eU0r41iyUvr9OGdq7YkGwMQW7h8/vrMUq+LSmIMB4W9MqfrBBut8kh2Q9hOMyjLjrmwvbY39slEPSls0/bMdC6bB8u9bVu2JBkwWA2PxOxknmgVVhhl9YDZYqvCg+cIeA5lO96EOSMEN4/cfIZnmfJxvkU53LEqtvykKpdHxYPnv3PtNZO2NBFntgb3w2hs0Dq0z4cGWxNnOKVMnONWKqWm2SRNjyr1M+QeQRHqZNkrBNNa2W2puVQGRBZqhSa/X417d3l++lnbwzFmRuL5P+2eWmPGzHVsQIi2TSk15IdcqIRjcd1jw406WXkesRyfvsLq4NdZ7tSGZGiV6bsiNk2BkLokiKC/P5nexyi2p2RYwwN5IuW5xbClCPpiStv7uQn29E8z5jR1p53ouSBVUFUuyOBS6SEmOf/bZsuentukjiiwTWJ5xDq/CI7Ml47pvk+IVBvuCiKc+RNR0XO889hUT6X2dBEEnxq8+WHp0VFo+HDjeb1iecIZaXVpmVz7+/Udu3FXXIiTCGlZPhgtfSJ/t/ak7hKRhI5iA+IxbE8Db5m5n/8mVKrHg8dNijZievOwZyr4V3+J/ycal0SBzBqUuP2Rn2lFEOUB1wDJXh2sO8QdOtyVIwPScWuEiiop7FI+Q7Rlj8lA6dKlunlF3IMcECx3LDUUIEDUOdgeCKapbt99s0Y63yjCq0GpDTkSzX748l8xWRI81f+JxY4DKGvvx5yjYGD90RkSQskMmG+ZeeBV3noPkg4FofvIqVHiflCjY8r20STX16zJtjXEepUyNXsE5DNpn0nFgQ0yZoQi/nbTvkDsZP8cekO5yDIXmHsTTRuKiDqQzei5ufXbjsTv0a2Z5ouq43GDbgQMTenMSdpPnCnhULXCSBDGISJ2+jP2saOBjCKiX5xqxlY+a7NRMyGFelU/VbneNZH/fN+ABJj5wNapKzDN2FdBLoWbEgiKRLHmXN3fspBFYrghf3PXeT4mQ17obQTXTT0ve0utn6TNtW1F84mNjkoFzbn+ZEmZ4VCzxxQukXpyR/0yFz03ARNhFRsDuO4235qHy85oTc63znycW4MexfTafz60Y7V7k/Lxa4SCpX2Of8d5t5CFgVsKEgWzaZRfVj1u7CiqEo7f1fnHX+vFgQRFJK6OegIugCxa6GTdA1i07ybDmKVFQFeF4siLlcWLPzthxqqVXy7HuqbFf5uMD9nJ9ZBHOk8Ory8cxYkOxrLnq3fx5miheRpoKBCmaDik9kLcYzYyG7xz9/Q60mzYSSt/NzE/QKon5L/y9OAHtmLAgiKfliYQqxd+tjp5A0FUZuvkhqmMi+d8UPycLZz9NNQb97DxY+r9MgC6dyvF9PnajK+1YMLJLypM7iLwTSg7JwcHayIf6P9vk9WFgXScV5kMSgR1z+Xg+ZoGHlpdGGYXL/fOwPysLGOLk3C+siSbrdUMCaOlck31Nhmeu49Y3CiSIFnh0LayJJvjeG4zQtkoqyJm2CjidfuVR37u+yac+QhbRIUuWKFJfjEdzrGTmaOYIntJTHsRbh2bGQlvSqvKlrqdxUWkQN5BnZYJEWuPlqexM8PxZEkSSdKkjjn9T+o21t6QwiWzYYQrN4J5AKb45LCVQplOV4e1LaHrG/K/74xiyclnk9R8p82jB7yaHSIhsglX0+xkRHVv7RVBvg82uGTSK+Wfx883p7vKF9fvmO4fXmMbY3mXo2beCbDUhTYSw58HNgqNd87/GgmHrISU/2tNXbH/Z4YLR0ZKSWUcAmXeXCyD0eGKGNTHG2Z+Gpk8rv8eCYGshldmkwzRzks8cuEHgesudUN4yQsT8C7GlQh7ySbq85Gg8cD9UkbtweO8AETnCzbBeWfmWz5O2xK4TxUj7bUO7F2uPxMIkGCC2u9xw8FP4LbUZ0QCCuz8s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TextBox 22"/>
          <p:cNvSpPr txBox="1"/>
          <p:nvPr/>
        </p:nvSpPr>
        <p:spPr>
          <a:xfrm>
            <a:off x="-80010" y="982980"/>
            <a:ext cx="8538210" cy="5770811"/>
          </a:xfrm>
          <a:prstGeom prst="rect">
            <a:avLst/>
          </a:prstGeom>
          <a:noFill/>
        </p:spPr>
        <p:txBody>
          <a:bodyPr wrap="square" rtlCol="0">
            <a:spAutoFit/>
          </a:bodyPr>
          <a:lstStyle/>
          <a:p>
            <a:pPr algn="ctr"/>
            <a:r>
              <a:rPr lang="es-MX" sz="3900" b="1" dirty="0" smtClean="0">
                <a:solidFill>
                  <a:srgbClr val="8F2829"/>
                </a:solidFill>
              </a:rPr>
              <a:t>Los mejores 3 beneficios </a:t>
            </a:r>
          </a:p>
          <a:p>
            <a:pPr algn="ctr"/>
            <a:r>
              <a:rPr lang="es-MX" sz="3900" b="1" dirty="0" smtClean="0">
                <a:solidFill>
                  <a:srgbClr val="8F2829"/>
                </a:solidFill>
              </a:rPr>
              <a:t>Academia de Ingeniería</a:t>
            </a:r>
          </a:p>
          <a:p>
            <a:pPr algn="ctr"/>
            <a:endParaRPr lang="es-MX" sz="3900" b="1" dirty="0" smtClean="0">
              <a:solidFill>
                <a:srgbClr val="8F2829"/>
              </a:solidFill>
            </a:endParaRPr>
          </a:p>
          <a:p>
            <a:pPr marL="914400" lvl="1" indent="-457200">
              <a:buFont typeface="Arial" panose="020B0604020202020204" pitchFamily="34" charset="0"/>
              <a:buChar char="•"/>
            </a:pPr>
            <a:r>
              <a:rPr lang="es-MX" sz="2800" dirty="0" smtClean="0"/>
              <a:t>Trabajar y dirigir investigación junto a ingenieros en practica</a:t>
            </a:r>
          </a:p>
          <a:p>
            <a:pPr marL="914400" lvl="1" indent="-457200">
              <a:buFont typeface="Arial" panose="020B0604020202020204" pitchFamily="34" charset="0"/>
              <a:buChar char="•"/>
            </a:pPr>
            <a:endParaRPr lang="es-MX" sz="2800" dirty="0" smtClean="0"/>
          </a:p>
          <a:p>
            <a:pPr marL="914400" lvl="1" indent="-457200">
              <a:buFont typeface="Arial" panose="020B0604020202020204" pitchFamily="34" charset="0"/>
              <a:buChar char="•"/>
            </a:pPr>
            <a:r>
              <a:rPr lang="es-MX" sz="2800" dirty="0" smtClean="0"/>
              <a:t>Participar en actividades relacionadas con la ingeniería</a:t>
            </a:r>
          </a:p>
          <a:p>
            <a:pPr marL="914400" lvl="1" indent="-457200">
              <a:buFont typeface="Arial" panose="020B0604020202020204" pitchFamily="34" charset="0"/>
              <a:buChar char="•"/>
            </a:pPr>
            <a:endParaRPr lang="es-MX" sz="2800" dirty="0" smtClean="0"/>
          </a:p>
          <a:p>
            <a:pPr marL="914400" lvl="1" indent="-457200">
              <a:buFont typeface="Arial" panose="020B0604020202020204" pitchFamily="34" charset="0"/>
              <a:buChar char="•"/>
            </a:pPr>
            <a:r>
              <a:rPr lang="es-MX" sz="2800" dirty="0" smtClean="0"/>
              <a:t>Elaborar, desarrollar, crear y probar una invención, y sus iteraciones</a:t>
            </a:r>
            <a:r>
              <a:rPr lang="es-ES" sz="2800" dirty="0" smtClean="0"/>
              <a:t>.</a:t>
            </a:r>
            <a:endParaRPr lang="es-ES" sz="2800" dirty="0"/>
          </a:p>
          <a:p>
            <a:pPr lvl="1"/>
            <a:endParaRPr lang="en-US" sz="2800" dirty="0"/>
          </a:p>
        </p:txBody>
      </p:sp>
    </p:spTree>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 16  Heade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287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7733" y="125029"/>
            <a:ext cx="3045180" cy="684427"/>
          </a:xfrm>
          <a:prstGeom prst="rect">
            <a:avLst/>
          </a:prstGeom>
        </p:spPr>
      </p:pic>
      <p:sp>
        <p:nvSpPr>
          <p:cNvPr id="20" name="TextBox 19"/>
          <p:cNvSpPr txBox="1"/>
          <p:nvPr/>
        </p:nvSpPr>
        <p:spPr>
          <a:xfrm>
            <a:off x="-80010" y="982980"/>
            <a:ext cx="8538210" cy="5339923"/>
          </a:xfrm>
          <a:prstGeom prst="rect">
            <a:avLst/>
          </a:prstGeom>
          <a:noFill/>
        </p:spPr>
        <p:txBody>
          <a:bodyPr wrap="square" rtlCol="0">
            <a:spAutoFit/>
          </a:bodyPr>
          <a:lstStyle/>
          <a:p>
            <a:pPr algn="ctr"/>
            <a:r>
              <a:rPr lang="es-MX" sz="3900" b="1" dirty="0" smtClean="0">
                <a:solidFill>
                  <a:srgbClr val="8F2829"/>
                </a:solidFill>
              </a:rPr>
              <a:t>Los mejores 3 beneficios </a:t>
            </a:r>
          </a:p>
          <a:p>
            <a:pPr algn="ctr"/>
            <a:r>
              <a:rPr lang="es-MX" sz="3900" b="1" dirty="0" smtClean="0">
                <a:solidFill>
                  <a:srgbClr val="8F2829"/>
                </a:solidFill>
              </a:rPr>
              <a:t>Academia de Matemáticas y Ciencias</a:t>
            </a:r>
          </a:p>
          <a:p>
            <a:pPr algn="ctr"/>
            <a:endParaRPr lang="es-MX" sz="3900" b="1" dirty="0" smtClean="0">
              <a:solidFill>
                <a:srgbClr val="8F2829"/>
              </a:solidFill>
            </a:endParaRPr>
          </a:p>
          <a:p>
            <a:pPr marL="914400" lvl="1" indent="-457200">
              <a:buFont typeface="Arial" panose="020B0604020202020204" pitchFamily="34" charset="0"/>
              <a:buChar char="•"/>
            </a:pPr>
            <a:r>
              <a:rPr lang="es-MX" sz="2800" dirty="0" smtClean="0"/>
              <a:t>Trabajar junto a y realizar investigaciones con científicos, matemáticos e ingenieros practicantes</a:t>
            </a:r>
          </a:p>
          <a:p>
            <a:pPr marL="914400" lvl="1" indent="-457200">
              <a:buFont typeface="Arial" panose="020B0604020202020204" pitchFamily="34" charset="0"/>
              <a:buChar char="•"/>
            </a:pPr>
            <a:endParaRPr lang="es-MX" sz="2800" dirty="0" smtClean="0"/>
          </a:p>
          <a:p>
            <a:pPr marL="914400" lvl="1" indent="-457200">
              <a:buFont typeface="Arial" panose="020B0604020202020204" pitchFamily="34" charset="0"/>
              <a:buChar char="•"/>
            </a:pPr>
            <a:r>
              <a:rPr lang="es-MX" sz="2800" dirty="0" smtClean="0"/>
              <a:t>Participar en actividades relacionadas con las matemáticas y la ciencia</a:t>
            </a:r>
          </a:p>
          <a:p>
            <a:pPr marL="914400" lvl="1" indent="-457200">
              <a:buFont typeface="Arial" panose="020B0604020202020204" pitchFamily="34" charset="0"/>
              <a:buChar char="•"/>
            </a:pPr>
            <a:endParaRPr lang="es-MX" sz="2800" dirty="0" smtClean="0"/>
          </a:p>
          <a:p>
            <a:pPr marL="914400" lvl="1" indent="-457200">
              <a:buFont typeface="Arial" panose="020B0604020202020204" pitchFamily="34" charset="0"/>
              <a:buChar char="•"/>
            </a:pPr>
            <a:r>
              <a:rPr lang="es-MX" sz="2800" dirty="0" smtClean="0"/>
              <a:t>Competir con equipos académicos reconocidos en competencias a nivel nacional e internacional</a:t>
            </a:r>
            <a:endParaRPr lang="es-MX" sz="2800" dirty="0"/>
          </a:p>
        </p:txBody>
      </p:sp>
    </p:spTree>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solidFill>
                  <a:srgbClr val="FF0000"/>
                </a:solidFill>
              </a:rPr>
              <a:t>5 pilares de preparación universitaria y profesional</a:t>
            </a:r>
            <a:endParaRPr lang="en-US" dirty="0">
              <a:solidFill>
                <a:srgbClr val="FF0000"/>
              </a:solidFill>
            </a:endParaRPr>
          </a:p>
        </p:txBody>
      </p:sp>
      <p:sp>
        <p:nvSpPr>
          <p:cNvPr id="3" name="Content Placeholder 2"/>
          <p:cNvSpPr>
            <a:spLocks noGrp="1"/>
          </p:cNvSpPr>
          <p:nvPr>
            <p:ph idx="1"/>
          </p:nvPr>
        </p:nvSpPr>
        <p:spPr/>
        <p:txBody>
          <a:bodyPr>
            <a:normAutofit/>
          </a:bodyPr>
          <a:lstStyle/>
          <a:p>
            <a:pPr marL="114300" indent="0">
              <a:buNone/>
            </a:pPr>
            <a:r>
              <a:rPr lang="en-US" sz="2800" b="1" dirty="0" smtClean="0">
                <a:solidFill>
                  <a:srgbClr val="00B050"/>
                </a:solidFill>
                <a:latin typeface="+mj-lt"/>
              </a:rPr>
              <a:t>1. </a:t>
            </a:r>
            <a:r>
              <a:rPr lang="es-ES" sz="2800" b="1" u="sng" dirty="0">
                <a:solidFill>
                  <a:srgbClr val="00B050"/>
                </a:solidFill>
                <a:latin typeface="+mj-lt"/>
              </a:rPr>
              <a:t>Preparación personal</a:t>
            </a:r>
            <a:r>
              <a:rPr lang="es-ES" sz="2800" b="1" u="sng" dirty="0">
                <a:latin typeface="+mj-lt"/>
              </a:rPr>
              <a:t>: </a:t>
            </a:r>
            <a:r>
              <a:rPr lang="es-ES" sz="2800" dirty="0">
                <a:latin typeface="+mj-lt"/>
              </a:rPr>
              <a:t>Preparación: el carácter y la calidad que los estudiantes necesitan para tener éxito en la vida, tanto ahora como en sus esfuerzos futuros</a:t>
            </a:r>
          </a:p>
          <a:p>
            <a:pPr marL="114300" indent="0">
              <a:buNone/>
            </a:pPr>
            <a:r>
              <a:rPr lang="es-ES" sz="2800" dirty="0">
                <a:latin typeface="+mj-lt"/>
              </a:rPr>
              <a:t>organización, administración del tiempo, perseverancia, auto defensa, habilidades sociales y </a:t>
            </a:r>
            <a:r>
              <a:rPr lang="es-ES" sz="2800" dirty="0" err="1">
                <a:latin typeface="+mj-lt"/>
              </a:rPr>
              <a:t>liderazgo.perseverancia</a:t>
            </a:r>
            <a:r>
              <a:rPr lang="es-ES" dirty="0"/>
              <a:t>.</a:t>
            </a:r>
          </a:p>
          <a:p>
            <a:endParaRPr lang="en-US" dirty="0"/>
          </a:p>
        </p:txBody>
      </p:sp>
    </p:spTree>
    <p:extLst>
      <p:ext uri="{BB962C8B-B14F-4D97-AF65-F5344CB8AC3E}">
        <p14:creationId xmlns:p14="http://schemas.microsoft.com/office/powerpoint/2010/main" val="3230760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Listo para la Universidad </a:t>
            </a:r>
            <a:endParaRPr lang="en-US" dirty="0">
              <a:solidFill>
                <a:srgbClr val="FF0000"/>
              </a:solidFill>
            </a:endParaRPr>
          </a:p>
        </p:txBody>
      </p:sp>
      <p:sp>
        <p:nvSpPr>
          <p:cNvPr id="3" name="Content Placeholder 2"/>
          <p:cNvSpPr>
            <a:spLocks noGrp="1"/>
          </p:cNvSpPr>
          <p:nvPr>
            <p:ph idx="1"/>
          </p:nvPr>
        </p:nvSpPr>
        <p:spPr/>
        <p:txBody>
          <a:bodyPr/>
          <a:lstStyle/>
          <a:p>
            <a:r>
              <a:rPr lang="es-MX" dirty="0" smtClean="0">
                <a:latin typeface="Lucida Bright" panose="02040602050505020304" pitchFamily="18" charset="0"/>
              </a:rPr>
              <a:t>Definición </a:t>
            </a:r>
          </a:p>
          <a:p>
            <a:pPr marL="114300" indent="0">
              <a:buNone/>
            </a:pPr>
            <a:r>
              <a:rPr lang="es-MX" dirty="0" smtClean="0">
                <a:latin typeface="Lucida Bright" panose="02040602050505020304" pitchFamily="18" charset="0"/>
              </a:rPr>
              <a:t>Para calificar y tener éxito en cursos universitarios de nivel de entrada con crédito sin la necesidad de cursos de recuperación</a:t>
            </a:r>
            <a:endParaRPr lang="es-MX" dirty="0">
              <a:latin typeface="Lucida Bright" panose="02040602050505020304" pitchFamily="18" charset="0"/>
            </a:endParaRPr>
          </a:p>
        </p:txBody>
      </p:sp>
    </p:spTree>
    <p:extLst>
      <p:ext uri="{BB962C8B-B14F-4D97-AF65-F5344CB8AC3E}">
        <p14:creationId xmlns:p14="http://schemas.microsoft.com/office/powerpoint/2010/main" val="25469726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solidFill>
                  <a:srgbClr val="FF0000"/>
                </a:solidFill>
              </a:rPr>
              <a:t>5 pilares de preparación universitaria y profesional</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pPr marL="114300" indent="0">
              <a:buNone/>
            </a:pPr>
            <a:r>
              <a:rPr lang="es-ES" b="1" dirty="0">
                <a:latin typeface="+mj-lt"/>
              </a:rPr>
              <a:t>Estudiantes:</a:t>
            </a:r>
          </a:p>
          <a:p>
            <a:pPr marL="114300" indent="0">
              <a:buNone/>
            </a:pPr>
            <a:r>
              <a:rPr lang="es-ES" dirty="0">
                <a:latin typeface="+mj-lt"/>
              </a:rPr>
              <a:t>¡Haz un plan de acción para tu </a:t>
            </a:r>
            <a:r>
              <a:rPr lang="es-ES" dirty="0">
                <a:solidFill>
                  <a:srgbClr val="D09E00"/>
                </a:solidFill>
                <a:latin typeface="+mj-lt"/>
              </a:rPr>
              <a:t>gran futuro</a:t>
            </a:r>
            <a:r>
              <a:rPr lang="es-ES" dirty="0">
                <a:latin typeface="+mj-lt"/>
              </a:rPr>
              <a:t>!</a:t>
            </a:r>
          </a:p>
          <a:p>
            <a:pPr marL="114300" indent="0">
              <a:buNone/>
            </a:pPr>
            <a:r>
              <a:rPr lang="es-ES" dirty="0">
                <a:latin typeface="+mj-lt"/>
              </a:rPr>
              <a:t>Trabaja duro y desarrolla hábitos para tener éxito ahora y en el futuro.</a:t>
            </a:r>
          </a:p>
          <a:p>
            <a:pPr marL="114300" indent="0">
              <a:buNone/>
            </a:pPr>
            <a:r>
              <a:rPr lang="es-ES" dirty="0">
                <a:latin typeface="+mj-lt"/>
              </a:rPr>
              <a:t>Desarrolle rutinas diarias para la tarea y manténgase organizado.</a:t>
            </a:r>
          </a:p>
          <a:p>
            <a:pPr marL="114300" indent="0">
              <a:buNone/>
            </a:pPr>
            <a:r>
              <a:rPr lang="es-ES" dirty="0">
                <a:latin typeface="+mj-lt"/>
              </a:rPr>
              <a:t>Participe en </a:t>
            </a:r>
            <a:r>
              <a:rPr lang="es-ES" dirty="0">
                <a:solidFill>
                  <a:srgbClr val="FFC000"/>
                </a:solidFill>
                <a:latin typeface="+mj-lt"/>
              </a:rPr>
              <a:t>UIL </a:t>
            </a:r>
            <a:r>
              <a:rPr lang="es-ES" dirty="0">
                <a:latin typeface="+mj-lt"/>
              </a:rPr>
              <a:t>y otras actividades extracurriculares para desarrollar habilidades sociales y de liderazgo.</a:t>
            </a:r>
          </a:p>
          <a:p>
            <a:pPr marL="114300" indent="0">
              <a:buNone/>
            </a:pPr>
            <a:r>
              <a:rPr lang="es-ES" dirty="0">
                <a:latin typeface="+mj-lt"/>
              </a:rPr>
              <a:t>Encuentre adultos comprensivos en casa, en la escuela o en su comunidad para ayudarlo a alcanzar sus metas.</a:t>
            </a:r>
          </a:p>
          <a:p>
            <a:pPr marL="114300" indent="0">
              <a:buNone/>
            </a:pPr>
            <a:r>
              <a:rPr lang="es-ES" dirty="0">
                <a:latin typeface="+mj-lt"/>
              </a:rPr>
              <a:t>100 horas de servicio comunitario durante la escuela secundaria</a:t>
            </a:r>
          </a:p>
          <a:p>
            <a:pPr marL="114300" indent="0">
              <a:buNone/>
            </a:pPr>
            <a:r>
              <a:rPr lang="es-ES" dirty="0">
                <a:latin typeface="+mj-lt"/>
              </a:rPr>
              <a:t>¡Nunca te rindas! No hay nada más importante que el carácter y la perseverancia.</a:t>
            </a:r>
            <a:endParaRPr lang="en-US" dirty="0">
              <a:latin typeface="+mj-lt"/>
            </a:endParaRPr>
          </a:p>
        </p:txBody>
      </p:sp>
    </p:spTree>
    <p:extLst>
      <p:ext uri="{BB962C8B-B14F-4D97-AF65-F5344CB8AC3E}">
        <p14:creationId xmlns:p14="http://schemas.microsoft.com/office/powerpoint/2010/main" val="5490867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1143000"/>
          </a:xfrm>
        </p:spPr>
        <p:txBody>
          <a:bodyPr/>
          <a:lstStyle/>
          <a:p>
            <a:r>
              <a:rPr lang="es-ES" dirty="0">
                <a:solidFill>
                  <a:srgbClr val="FF0000"/>
                </a:solidFill>
              </a:rPr>
              <a:t>5 pilares de preparación universitaria y profesional</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pPr marL="114300" indent="0">
              <a:buNone/>
            </a:pPr>
            <a:r>
              <a:rPr lang="es-ES" b="1" dirty="0">
                <a:solidFill>
                  <a:srgbClr val="00B050"/>
                </a:solidFill>
                <a:latin typeface="+mj-lt"/>
              </a:rPr>
              <a:t>2. Preparación académica: </a:t>
            </a:r>
            <a:r>
              <a:rPr lang="es-ES" dirty="0">
                <a:latin typeface="+mj-lt"/>
              </a:rPr>
              <a:t>preparar a los estudiantes para el desafío académico de la universidad y las carreras. El programa AP, las oportunidades de Doble Crédito, el programa AVID y las academias son actividades que abarcan todo el distrito y ayudan a apoyar la preparación académica de los estudiantes.</a:t>
            </a:r>
          </a:p>
          <a:p>
            <a:pPr marL="114300" indent="0">
              <a:buNone/>
            </a:pPr>
            <a:r>
              <a:rPr lang="es-ES" b="1" dirty="0">
                <a:latin typeface="+mj-lt"/>
              </a:rPr>
              <a:t>Estudiantes:</a:t>
            </a:r>
          </a:p>
          <a:p>
            <a:pPr marL="114300" indent="0">
              <a:buNone/>
            </a:pPr>
            <a:r>
              <a:rPr lang="es-ES" dirty="0">
                <a:latin typeface="+mj-lt"/>
              </a:rPr>
              <a:t>Ponte a prueba con los cursos Pre-AP y </a:t>
            </a:r>
            <a:r>
              <a:rPr lang="es-ES" dirty="0">
                <a:solidFill>
                  <a:srgbClr val="D09E00"/>
                </a:solidFill>
                <a:latin typeface="+mj-lt"/>
              </a:rPr>
              <a:t>AP</a:t>
            </a:r>
            <a:r>
              <a:rPr lang="es-ES" dirty="0">
                <a:latin typeface="+mj-lt"/>
              </a:rPr>
              <a:t> en tus mejores asignaturas.</a:t>
            </a:r>
          </a:p>
          <a:p>
            <a:pPr marL="114300" indent="0">
              <a:buNone/>
            </a:pPr>
            <a:r>
              <a:rPr lang="es-ES" dirty="0">
                <a:latin typeface="+mj-lt"/>
              </a:rPr>
              <a:t>Obtenga créditos universitarios en la escuela secundaria con cursos de doble crédito y obtenga un 3 o mejor en los </a:t>
            </a:r>
            <a:r>
              <a:rPr lang="es-ES" dirty="0">
                <a:solidFill>
                  <a:srgbClr val="D09E00"/>
                </a:solidFill>
                <a:latin typeface="+mj-lt"/>
              </a:rPr>
              <a:t>exámenes AP.</a:t>
            </a:r>
          </a:p>
          <a:p>
            <a:pPr marL="114300" indent="0">
              <a:buNone/>
            </a:pPr>
            <a:r>
              <a:rPr lang="es-ES" dirty="0">
                <a:latin typeface="+mj-lt"/>
              </a:rPr>
              <a:t>Aproveche las oportunidades de intervención, tutoriales y enriquecimiento.</a:t>
            </a:r>
            <a:endParaRPr lang="en-US" dirty="0">
              <a:latin typeface="+mj-lt"/>
            </a:endParaRPr>
          </a:p>
        </p:txBody>
      </p:sp>
    </p:spTree>
    <p:extLst>
      <p:ext uri="{BB962C8B-B14F-4D97-AF65-F5344CB8AC3E}">
        <p14:creationId xmlns:p14="http://schemas.microsoft.com/office/powerpoint/2010/main" val="4874475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solidFill>
                  <a:srgbClr val="FF0000"/>
                </a:solidFill>
              </a:rPr>
              <a:t>5 pilares de preparación universitaria y profesional</a:t>
            </a:r>
            <a:endParaRPr lang="en-US" dirty="0"/>
          </a:p>
        </p:txBody>
      </p:sp>
      <p:sp>
        <p:nvSpPr>
          <p:cNvPr id="3" name="Content Placeholder 2"/>
          <p:cNvSpPr>
            <a:spLocks noGrp="1"/>
          </p:cNvSpPr>
          <p:nvPr>
            <p:ph idx="1"/>
          </p:nvPr>
        </p:nvSpPr>
        <p:spPr/>
        <p:txBody>
          <a:bodyPr/>
          <a:lstStyle/>
          <a:p>
            <a:r>
              <a:rPr lang="es-ES" b="1" dirty="0">
                <a:solidFill>
                  <a:srgbClr val="00B050"/>
                </a:solidFill>
                <a:latin typeface="+mj-lt"/>
              </a:rPr>
              <a:t>3. Preparación para la carrera</a:t>
            </a:r>
            <a:r>
              <a:rPr lang="es-ES" dirty="0">
                <a:latin typeface="+mj-lt"/>
              </a:rPr>
              <a:t>: la importancia de que todos los alumnos de K-12º grado tengan una exposición sistemática a una amplia variedad de carreras disponibles y que coincidan con sus pasiones e intereses.</a:t>
            </a:r>
          </a:p>
          <a:p>
            <a:r>
              <a:rPr lang="es-ES" dirty="0">
                <a:latin typeface="+mj-lt"/>
              </a:rPr>
              <a:t>En la escuela media y la escuela secundaria, los estudiantes reducirán sus aspiraciones de carrera y seleccionarán un camino o respaldo que les proporcionará una secuencia de cursos para prepararlos para su carrera futura y especialización universitaria.</a:t>
            </a:r>
            <a:endParaRPr lang="en-US" dirty="0">
              <a:latin typeface="+mj-lt"/>
            </a:endParaRPr>
          </a:p>
        </p:txBody>
      </p:sp>
    </p:spTree>
    <p:extLst>
      <p:ext uri="{BB962C8B-B14F-4D97-AF65-F5344CB8AC3E}">
        <p14:creationId xmlns:p14="http://schemas.microsoft.com/office/powerpoint/2010/main" val="11753477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smtClean="0">
                <a:solidFill>
                  <a:srgbClr val="FF0000"/>
                </a:solidFill>
              </a:rPr>
              <a:t>Preparación profesional</a:t>
            </a:r>
            <a:endParaRPr lang="es-MX" b="1" dirty="0">
              <a:solidFill>
                <a:srgbClr val="FF0000"/>
              </a:solidFill>
            </a:endParaRPr>
          </a:p>
        </p:txBody>
      </p:sp>
      <p:sp>
        <p:nvSpPr>
          <p:cNvPr id="3" name="Content Placeholder 2"/>
          <p:cNvSpPr>
            <a:spLocks noGrp="1"/>
          </p:cNvSpPr>
          <p:nvPr>
            <p:ph idx="1"/>
          </p:nvPr>
        </p:nvSpPr>
        <p:spPr/>
        <p:txBody>
          <a:bodyPr/>
          <a:lstStyle/>
          <a:p>
            <a:r>
              <a:rPr lang="es-ES" b="1" dirty="0">
                <a:latin typeface="+mj-lt"/>
              </a:rPr>
              <a:t>Estudiantes:</a:t>
            </a:r>
          </a:p>
          <a:p>
            <a:r>
              <a:rPr lang="es-ES" dirty="0">
                <a:latin typeface="+mj-lt"/>
              </a:rPr>
              <a:t>Elija su endoso o la ruta de estudio de Educación Profesional y Técnica (CTE) y tome los cursos que lo prepararán mejor para su futuro.</a:t>
            </a:r>
          </a:p>
          <a:p>
            <a:r>
              <a:rPr lang="es-ES" dirty="0">
                <a:latin typeface="+mj-lt"/>
              </a:rPr>
              <a:t>Realice un curso de práctica al final de su camino y obtenga una certificación profesional mientras esté en la escuela secundaria.</a:t>
            </a:r>
          </a:p>
          <a:p>
            <a:r>
              <a:rPr lang="es-ES" dirty="0">
                <a:latin typeface="+mj-lt"/>
              </a:rPr>
              <a:t>Participa en oportunidades de trabajo sombreado.</a:t>
            </a:r>
          </a:p>
          <a:p>
            <a:r>
              <a:rPr lang="es-ES" dirty="0">
                <a:latin typeface="+mj-lt"/>
              </a:rPr>
              <a:t>Use la escuela primaria, secundaria y preparatoria para aprender sobre tantas carreras como sea posible.</a:t>
            </a:r>
            <a:endParaRPr lang="en-US" dirty="0">
              <a:latin typeface="+mj-lt"/>
            </a:endParaRPr>
          </a:p>
        </p:txBody>
      </p:sp>
    </p:spTree>
    <p:extLst>
      <p:ext uri="{BB962C8B-B14F-4D97-AF65-F5344CB8AC3E}">
        <p14:creationId xmlns:p14="http://schemas.microsoft.com/office/powerpoint/2010/main" val="15721688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hlinkClick r:id="rId2"/>
              </a:rPr>
              <a:t/>
            </a:r>
            <a:br>
              <a:rPr lang="en-US" sz="4000" b="1" dirty="0" smtClean="0">
                <a:hlinkClick r:id="rId2"/>
              </a:rPr>
            </a:br>
            <a:r>
              <a:rPr lang="es-MX" sz="4000" b="1" dirty="0" smtClean="0">
                <a:hlinkClick r:id="rId2"/>
              </a:rPr>
              <a:t>Educación Profesional y Técnica </a:t>
            </a:r>
            <a:r>
              <a:rPr lang="en-US" sz="4000" b="1" dirty="0" smtClean="0">
                <a:hlinkClick r:id="rId2"/>
              </a:rPr>
              <a:t>(CTE</a:t>
            </a:r>
            <a:r>
              <a:rPr lang="en-US" sz="4000" b="1" dirty="0">
                <a:hlinkClick r:id="rId2"/>
              </a:rPr>
              <a:t>)</a:t>
            </a:r>
            <a:r>
              <a:rPr lang="en-US" sz="4000" b="1" dirty="0"/>
              <a:t> </a:t>
            </a:r>
            <a:r>
              <a:rPr lang="en-US" dirty="0"/>
              <a:t/>
            </a:r>
            <a:br>
              <a:rPr lang="en-US" dirty="0"/>
            </a:br>
            <a:endParaRPr lang="en-US" dirty="0"/>
          </a:p>
        </p:txBody>
      </p:sp>
      <p:sp>
        <p:nvSpPr>
          <p:cNvPr id="3" name="Content Placeholder 2"/>
          <p:cNvSpPr>
            <a:spLocks noGrp="1"/>
          </p:cNvSpPr>
          <p:nvPr>
            <p:ph idx="1"/>
          </p:nvPr>
        </p:nvSpPr>
        <p:spPr>
          <a:xfrm>
            <a:off x="457200" y="1600200"/>
            <a:ext cx="7620000" cy="5029200"/>
          </a:xfrm>
        </p:spPr>
        <p:txBody>
          <a:bodyPr>
            <a:normAutofit fontScale="92500"/>
          </a:bodyPr>
          <a:lstStyle/>
          <a:p>
            <a:r>
              <a:rPr lang="es-ES" dirty="0"/>
              <a:t>La Educación Profesional y Técnica (CTE) de FBISD provee </a:t>
            </a:r>
            <a:r>
              <a:rPr lang="es-ES" dirty="0" smtClean="0"/>
              <a:t>programas con retos </a:t>
            </a:r>
            <a:r>
              <a:rPr lang="es-ES" dirty="0" err="1" smtClean="0"/>
              <a:t>academicos</a:t>
            </a:r>
            <a:r>
              <a:rPr lang="es-ES" dirty="0" smtClean="0"/>
              <a:t> para </a:t>
            </a:r>
            <a:r>
              <a:rPr lang="es-ES" dirty="0"/>
              <a:t>todos los estudiantes que utilizan prácticas del mundo real y </a:t>
            </a:r>
            <a:r>
              <a:rPr lang="es-ES" dirty="0" smtClean="0"/>
              <a:t>evolucionan sus conjuntos </a:t>
            </a:r>
            <a:r>
              <a:rPr lang="es-ES" dirty="0"/>
              <a:t>de habilidades, actitudes y </a:t>
            </a:r>
            <a:r>
              <a:rPr lang="es-ES" dirty="0" smtClean="0"/>
              <a:t>comportamientos.</a:t>
            </a:r>
            <a:endParaRPr lang="es-ES" dirty="0"/>
          </a:p>
          <a:p>
            <a:r>
              <a:rPr lang="es-ES" dirty="0" smtClean="0"/>
              <a:t>Las nuevas instalaciones estarán ubicadas </a:t>
            </a:r>
            <a:r>
              <a:rPr lang="es-ES" dirty="0"/>
              <a:t>en </a:t>
            </a:r>
            <a:r>
              <a:rPr lang="es-ES" dirty="0" err="1"/>
              <a:t>Telfair</a:t>
            </a:r>
            <a:r>
              <a:rPr lang="es-ES" dirty="0"/>
              <a:t>; Un edificio de 2 plantas en 65 acres; Costo de $ 59.4M.</a:t>
            </a:r>
          </a:p>
          <a:p>
            <a:r>
              <a:rPr lang="es-ES" dirty="0" smtClean="0"/>
              <a:t> Los programas </a:t>
            </a:r>
            <a:r>
              <a:rPr lang="es-ES" dirty="0"/>
              <a:t>de estudio incluyen: Agricultura, Arquitectura, Artes, Audiovisual y Comunicaciones, Tecnología Automotriz, Negocios e Industria, Construcción, Cosmetología, Artes Culinarias, Educación y Entrenamiento Infantil, Ciencias de la Salud, Tecnologías de la Información, Derecho y Seguridad Pública, Recursos Naturales; Robótica y Ciencia, Tecnología, Ingeniería y Matemáticas (STEM),</a:t>
            </a:r>
          </a:p>
          <a:p>
            <a:r>
              <a:rPr lang="es-ES" dirty="0"/>
              <a:t>2000 estudiantes vs 400 </a:t>
            </a:r>
            <a:r>
              <a:rPr lang="es-ES" dirty="0" smtClean="0"/>
              <a:t> actualmente.</a:t>
            </a:r>
            <a:endParaRPr lang="es-ES" dirty="0"/>
          </a:p>
          <a:p>
            <a:r>
              <a:rPr lang="es-ES" dirty="0"/>
              <a:t>Los estudiantes pueden obtener certificaciones antes de graduarse</a:t>
            </a:r>
          </a:p>
        </p:txBody>
      </p:sp>
    </p:spTree>
    <p:extLst>
      <p:ext uri="{BB962C8B-B14F-4D97-AF65-F5344CB8AC3E}">
        <p14:creationId xmlns:p14="http://schemas.microsoft.com/office/powerpoint/2010/main" val="20470531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z="4800" b="1" dirty="0" smtClean="0">
                <a:hlinkClick r:id="rId2"/>
              </a:rPr>
              <a:t/>
            </a:r>
            <a:br>
              <a:rPr lang="es-MX" sz="4800" b="1" dirty="0" smtClean="0">
                <a:hlinkClick r:id="rId2"/>
              </a:rPr>
            </a:br>
            <a:r>
              <a:rPr lang="es-MX" sz="4400" b="1" dirty="0" smtClean="0">
                <a:hlinkClick r:id="rId2"/>
              </a:rPr>
              <a:t>Educación </a:t>
            </a:r>
            <a:r>
              <a:rPr lang="es-MX" sz="4400" b="1" dirty="0">
                <a:hlinkClick r:id="rId2"/>
              </a:rPr>
              <a:t>Profesional y Técnica </a:t>
            </a:r>
            <a:r>
              <a:rPr lang="en-US" sz="4400" b="1" dirty="0">
                <a:hlinkClick r:id="rId2"/>
              </a:rPr>
              <a:t>(CTE)</a:t>
            </a:r>
            <a:r>
              <a:rPr lang="en-US" sz="4400" b="1" dirty="0"/>
              <a:t> </a:t>
            </a:r>
            <a:r>
              <a:rPr lang="en-US" sz="4400" dirty="0"/>
              <a:t/>
            </a:r>
            <a:br>
              <a:rPr lang="en-US" sz="4400" dirty="0"/>
            </a:br>
            <a:endParaRPr lang="en-US" sz="4400" dirty="0"/>
          </a:p>
        </p:txBody>
      </p:sp>
      <p:sp>
        <p:nvSpPr>
          <p:cNvPr id="3" name="Content Placeholder 2"/>
          <p:cNvSpPr>
            <a:spLocks noGrp="1"/>
          </p:cNvSpPr>
          <p:nvPr>
            <p:ph idx="1"/>
          </p:nvPr>
        </p:nvSpPr>
        <p:spPr/>
        <p:txBody>
          <a:bodyPr>
            <a:noAutofit/>
          </a:bodyPr>
          <a:lstStyle/>
          <a:p>
            <a:r>
              <a:rPr lang="es-ES" sz="1200" dirty="0"/>
              <a:t>Programas </a:t>
            </a:r>
            <a:r>
              <a:rPr lang="es-ES" sz="1200" dirty="0" err="1"/>
              <a:t>especificos</a:t>
            </a:r>
            <a:endParaRPr lang="es-ES" sz="1200" dirty="0"/>
          </a:p>
          <a:p>
            <a:r>
              <a:rPr lang="es-ES" sz="1200" dirty="0"/>
              <a:t>Tecnología Automotriz / Mantenimiento</a:t>
            </a:r>
          </a:p>
          <a:p>
            <a:r>
              <a:rPr lang="es-ES" sz="1200" dirty="0"/>
              <a:t>Tecnología de equipos </a:t>
            </a:r>
            <a:r>
              <a:rPr lang="es-ES" sz="1200" dirty="0" err="1"/>
              <a:t>diesel</a:t>
            </a:r>
            <a:endParaRPr lang="es-ES" sz="1200" dirty="0"/>
          </a:p>
          <a:p>
            <a:r>
              <a:rPr lang="es-ES" sz="1200" dirty="0"/>
              <a:t>Tecnología de energía y recursos naturales</a:t>
            </a:r>
          </a:p>
          <a:p>
            <a:r>
              <a:rPr lang="es-ES" sz="1200" dirty="0"/>
              <a:t>Producción de petróleo y gas</a:t>
            </a:r>
          </a:p>
          <a:p>
            <a:r>
              <a:rPr lang="es-ES" sz="1200" dirty="0"/>
              <a:t>Sistemas de climatización</a:t>
            </a:r>
          </a:p>
          <a:p>
            <a:r>
              <a:rPr lang="es-ES" sz="1200" dirty="0"/>
              <a:t>Plomería</a:t>
            </a:r>
          </a:p>
          <a:p>
            <a:r>
              <a:rPr lang="es-ES" sz="1200" dirty="0"/>
              <a:t>Eléctrico</a:t>
            </a:r>
          </a:p>
          <a:p>
            <a:r>
              <a:rPr lang="es-ES" sz="1200" dirty="0"/>
              <a:t>Producción Audio / Visual</a:t>
            </a:r>
          </a:p>
          <a:p>
            <a:r>
              <a:rPr lang="es-ES" sz="1200" dirty="0"/>
              <a:t>Prácticas educativas de educación (futuros maestros / cuidado de niños)</a:t>
            </a:r>
          </a:p>
          <a:p>
            <a:r>
              <a:rPr lang="es-ES" sz="1200" dirty="0"/>
              <a:t>Primeros auxilios, RCP</a:t>
            </a:r>
          </a:p>
          <a:p>
            <a:r>
              <a:rPr lang="es-ES" sz="1200" dirty="0"/>
              <a:t>Experiencias prácticas de ciencias de la salud</a:t>
            </a:r>
          </a:p>
          <a:p>
            <a:r>
              <a:rPr lang="es-ES" sz="1200" dirty="0"/>
              <a:t>Artes culinarias</a:t>
            </a:r>
          </a:p>
          <a:p>
            <a:r>
              <a:rPr lang="es-ES" sz="1200" dirty="0"/>
              <a:t>Gestión hotelera</a:t>
            </a:r>
          </a:p>
          <a:p>
            <a:r>
              <a:rPr lang="es-ES" sz="1200" dirty="0"/>
              <a:t>Gestión de viajes y turismo</a:t>
            </a:r>
          </a:p>
          <a:p>
            <a:r>
              <a:rPr lang="es-ES" sz="1200" dirty="0"/>
              <a:t>Cosmetología</a:t>
            </a:r>
          </a:p>
          <a:p>
            <a:r>
              <a:rPr lang="es-ES" sz="1200" dirty="0"/>
              <a:t>Mantenimiento de Computadoras y Redes</a:t>
            </a:r>
          </a:p>
          <a:p>
            <a:r>
              <a:rPr lang="es-ES" sz="1200" dirty="0"/>
              <a:t>Principales de Ciberseguridad</a:t>
            </a:r>
          </a:p>
          <a:p>
            <a:r>
              <a:rPr lang="es-ES" sz="1200" dirty="0"/>
              <a:t>Cumplimiento de la ley</a:t>
            </a:r>
          </a:p>
          <a:p>
            <a:r>
              <a:rPr lang="es-ES" sz="1200" dirty="0"/>
              <a:t>Sistemas y prácticas judiciales</a:t>
            </a:r>
          </a:p>
          <a:p>
            <a:r>
              <a:rPr lang="es-ES" sz="1200" dirty="0"/>
              <a:t>Bombero</a:t>
            </a:r>
          </a:p>
          <a:p>
            <a:r>
              <a:rPr lang="es-ES" sz="1200" dirty="0"/>
              <a:t>Ciencia forense</a:t>
            </a:r>
          </a:p>
          <a:p>
            <a:r>
              <a:rPr lang="es-ES" sz="1200" dirty="0"/>
              <a:t>Soldadura</a:t>
            </a:r>
            <a:endParaRPr lang="en-US" sz="1200" dirty="0"/>
          </a:p>
        </p:txBody>
      </p:sp>
    </p:spTree>
    <p:extLst>
      <p:ext uri="{BB962C8B-B14F-4D97-AF65-F5344CB8AC3E}">
        <p14:creationId xmlns:p14="http://schemas.microsoft.com/office/powerpoint/2010/main" val="12672369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a:solidFill>
                  <a:srgbClr val="FF0000"/>
                </a:solidFill>
              </a:rPr>
              <a:t>Nueva instalación CTE</a:t>
            </a:r>
            <a:endParaRPr lang="en-US" dirty="0"/>
          </a:p>
        </p:txBody>
      </p:sp>
      <p:pic>
        <p:nvPicPr>
          <p:cNvPr id="4" name="Content Placeholder 3"/>
          <p:cNvPicPr>
            <a:picLocks noGrp="1" noChangeAspect="1"/>
          </p:cNvPicPr>
          <p:nvPr>
            <p:ph idx="1"/>
          </p:nvPr>
        </p:nvPicPr>
        <p:blipFill>
          <a:blip r:embed="rId2"/>
          <a:stretch>
            <a:fillRect/>
          </a:stretch>
        </p:blipFill>
        <p:spPr>
          <a:xfrm>
            <a:off x="228600" y="3555716"/>
            <a:ext cx="7620000" cy="3302284"/>
          </a:xfrm>
          <a:prstGeom prst="rect">
            <a:avLst/>
          </a:prstGeom>
        </p:spPr>
      </p:pic>
      <p:sp>
        <p:nvSpPr>
          <p:cNvPr id="5" name="Rectangle 4"/>
          <p:cNvSpPr/>
          <p:nvPr/>
        </p:nvSpPr>
        <p:spPr>
          <a:xfrm>
            <a:off x="228600" y="1417638"/>
            <a:ext cx="8077200" cy="1200329"/>
          </a:xfrm>
          <a:prstGeom prst="rect">
            <a:avLst/>
          </a:prstGeom>
        </p:spPr>
        <p:txBody>
          <a:bodyPr wrap="square">
            <a:spAutoFit/>
          </a:bodyPr>
          <a:lstStyle/>
          <a:p>
            <a:r>
              <a:rPr lang="es-ES" dirty="0"/>
              <a:t>La nueva instalación se encuentra en </a:t>
            </a:r>
            <a:r>
              <a:rPr lang="es-ES" dirty="0" err="1"/>
              <a:t>Telfair</a:t>
            </a:r>
            <a:r>
              <a:rPr lang="es-ES" dirty="0"/>
              <a:t>; un edificio de 2 pisos en 65 acres; Costo de $ 60M.</a:t>
            </a:r>
          </a:p>
          <a:p>
            <a:r>
              <a:rPr lang="es-ES" dirty="0"/>
              <a:t>Apertura otoño de 2019.</a:t>
            </a:r>
          </a:p>
          <a:p>
            <a:r>
              <a:rPr lang="es-ES" dirty="0"/>
              <a:t>2000 estudiantes contra 400 ahora. Programas de medio día</a:t>
            </a:r>
            <a:endParaRPr lang="en-US" dirty="0"/>
          </a:p>
        </p:txBody>
      </p:sp>
    </p:spTree>
    <p:extLst>
      <p:ext uri="{BB962C8B-B14F-4D97-AF65-F5344CB8AC3E}">
        <p14:creationId xmlns:p14="http://schemas.microsoft.com/office/powerpoint/2010/main" val="3983939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smtClean="0">
                <a:solidFill>
                  <a:srgbClr val="FF0000"/>
                </a:solidFill>
              </a:rPr>
              <a:t>Nueva instalación CTE</a:t>
            </a:r>
            <a:endParaRPr lang="es-MX" b="1" dirty="0">
              <a:solidFill>
                <a:srgbClr val="FF0000"/>
              </a:solidFill>
            </a:endParaRPr>
          </a:p>
        </p:txBody>
      </p:sp>
      <p:sp>
        <p:nvSpPr>
          <p:cNvPr id="3" name="Content Placeholder 2"/>
          <p:cNvSpPr>
            <a:spLocks noGrp="1"/>
          </p:cNvSpPr>
          <p:nvPr>
            <p:ph idx="1"/>
          </p:nvPr>
        </p:nvSpPr>
        <p:spPr/>
        <p:txBody>
          <a:bodyPr/>
          <a:lstStyle/>
          <a:p>
            <a:r>
              <a:rPr lang="es-ES" dirty="0">
                <a:latin typeface="+mj-lt"/>
              </a:rPr>
              <a:t>Los planes incluyen cinco negocios empresariales dirigidos por estudiantes que estarán abiertos a la comunidad, como un restaurante de servicio completo y una cooperativa de crédito.</a:t>
            </a:r>
          </a:p>
          <a:p>
            <a:r>
              <a:rPr lang="es-ES" dirty="0">
                <a:latin typeface="+mj-lt"/>
              </a:rPr>
              <a:t>No solo para estudiantes de secundaria</a:t>
            </a:r>
          </a:p>
          <a:p>
            <a:r>
              <a:rPr lang="es-ES" dirty="0">
                <a:latin typeface="+mj-lt"/>
              </a:rPr>
              <a:t>Estudiantes de primaria y secundaria: excursiones y programas en todo el distrito</a:t>
            </a:r>
          </a:p>
          <a:p>
            <a:r>
              <a:rPr lang="es-ES" dirty="0">
                <a:latin typeface="+mj-lt"/>
              </a:rPr>
              <a:t>A partir del verano de 2020: los adultos podrán inscribirse en programas educativos para promover sus propios intereses y carreras</a:t>
            </a:r>
          </a:p>
          <a:p>
            <a:r>
              <a:rPr lang="es-ES" dirty="0">
                <a:latin typeface="+mj-lt"/>
              </a:rPr>
              <a:t>Las empresas comunitarias se asociarán con el CTE</a:t>
            </a:r>
            <a:endParaRPr lang="en-US" dirty="0">
              <a:latin typeface="+mj-lt"/>
            </a:endParaRPr>
          </a:p>
        </p:txBody>
      </p:sp>
    </p:spTree>
    <p:extLst>
      <p:ext uri="{BB962C8B-B14F-4D97-AF65-F5344CB8AC3E}">
        <p14:creationId xmlns:p14="http://schemas.microsoft.com/office/powerpoint/2010/main" val="757623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7000" y="3653567"/>
            <a:ext cx="5770007" cy="3204433"/>
          </a:xfrm>
          <a:prstGeom prst="rect">
            <a:avLst/>
          </a:prstGeom>
        </p:spPr>
      </p:pic>
      <p:pic>
        <p:nvPicPr>
          <p:cNvPr id="3" name="Content Placeholder 8"/>
          <p:cNvPicPr>
            <a:picLocks/>
          </p:cNvPicPr>
          <p:nvPr/>
        </p:nvPicPr>
        <p:blipFill>
          <a:blip r:embed="rId3">
            <a:extLst>
              <a:ext uri="{28A0092B-C50C-407E-A947-70E740481C1C}">
                <a14:useLocalDpi xmlns:a14="http://schemas.microsoft.com/office/drawing/2010/main" val="0"/>
              </a:ext>
            </a:extLst>
          </a:blip>
          <a:stretch>
            <a:fillRect/>
          </a:stretch>
        </p:blipFill>
        <p:spPr>
          <a:xfrm>
            <a:off x="27384" y="0"/>
            <a:ext cx="6449616" cy="3505200"/>
          </a:xfrm>
          <a:prstGeom prst="rect">
            <a:avLst/>
          </a:prstGeom>
        </p:spPr>
      </p:pic>
    </p:spTree>
    <p:extLst>
      <p:ext uri="{BB962C8B-B14F-4D97-AF65-F5344CB8AC3E}">
        <p14:creationId xmlns:p14="http://schemas.microsoft.com/office/powerpoint/2010/main" val="3335885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 y="0"/>
            <a:ext cx="3810000" cy="5080000"/>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3834384" y="3835400"/>
            <a:ext cx="4623816" cy="3022600"/>
          </a:xfrm>
          <a:prstGeom prst="rect">
            <a:avLst/>
          </a:prstGeom>
        </p:spPr>
      </p:pic>
    </p:spTree>
    <p:extLst>
      <p:ext uri="{BB962C8B-B14F-4D97-AF65-F5344CB8AC3E}">
        <p14:creationId xmlns:p14="http://schemas.microsoft.com/office/powerpoint/2010/main" val="3118341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Listo para la Universidad </a:t>
            </a:r>
            <a:endParaRPr lang="en-US" dirty="0"/>
          </a:p>
        </p:txBody>
      </p:sp>
      <p:sp>
        <p:nvSpPr>
          <p:cNvPr id="3" name="Content Placeholder 2"/>
          <p:cNvSpPr>
            <a:spLocks noGrp="1"/>
          </p:cNvSpPr>
          <p:nvPr>
            <p:ph idx="1"/>
          </p:nvPr>
        </p:nvSpPr>
        <p:spPr/>
        <p:txBody>
          <a:bodyPr/>
          <a:lstStyle/>
          <a:p>
            <a:r>
              <a:rPr lang="es-ES" dirty="0">
                <a:latin typeface="Lucida Bright" panose="02040602050505020304" pitchFamily="18" charset="0"/>
              </a:rPr>
              <a:t>Para calificar y tener éxito en la capacitación laboral o educación postsecundaria necesaria para su carrera elegida</a:t>
            </a:r>
            <a:r>
              <a:rPr lang="es-ES" dirty="0"/>
              <a:t>.</a:t>
            </a:r>
            <a:endParaRPr lang="en-US" dirty="0"/>
          </a:p>
        </p:txBody>
      </p:sp>
    </p:spTree>
    <p:extLst>
      <p:ext uri="{BB962C8B-B14F-4D97-AF65-F5344CB8AC3E}">
        <p14:creationId xmlns:p14="http://schemas.microsoft.com/office/powerpoint/2010/main" val="11250461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9849"/>
            <a:ext cx="3783824" cy="41306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2819400"/>
            <a:ext cx="2828925" cy="37719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76200"/>
            <a:ext cx="5715000" cy="2381250"/>
          </a:xfrm>
          <a:prstGeom prst="rect">
            <a:avLst/>
          </a:prstGeom>
        </p:spPr>
      </p:pic>
    </p:spTree>
    <p:extLst>
      <p:ext uri="{BB962C8B-B14F-4D97-AF65-F5344CB8AC3E}">
        <p14:creationId xmlns:p14="http://schemas.microsoft.com/office/powerpoint/2010/main" val="31818863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487362"/>
          </a:xfrm>
        </p:spPr>
        <p:txBody>
          <a:bodyPr/>
          <a:lstStyle/>
          <a:p>
            <a:r>
              <a:rPr lang="es-MX" b="1" dirty="0" smtClean="0">
                <a:solidFill>
                  <a:srgbClr val="FF0000"/>
                </a:solidFill>
              </a:rPr>
              <a:t>Militares</a:t>
            </a:r>
            <a:endParaRPr lang="es-MX" b="1" dirty="0">
              <a:solidFill>
                <a:srgbClr val="FF0000"/>
              </a:solidFill>
            </a:endParaRPr>
          </a:p>
        </p:txBody>
      </p:sp>
      <p:sp>
        <p:nvSpPr>
          <p:cNvPr id="3" name="Content Placeholder 2"/>
          <p:cNvSpPr>
            <a:spLocks noGrp="1"/>
          </p:cNvSpPr>
          <p:nvPr>
            <p:ph idx="1"/>
          </p:nvPr>
        </p:nvSpPr>
        <p:spPr>
          <a:xfrm>
            <a:off x="457200" y="914400"/>
            <a:ext cx="7620000" cy="5486400"/>
          </a:xfrm>
        </p:spPr>
        <p:txBody>
          <a:bodyPr>
            <a:normAutofit fontScale="92500"/>
          </a:bodyPr>
          <a:lstStyle/>
          <a:p>
            <a:r>
              <a:rPr lang="es-ES" b="1" dirty="0"/>
              <a:t>Militares - </a:t>
            </a:r>
            <a:r>
              <a:rPr lang="es-ES" dirty="0" smtClean="0"/>
              <a:t>Las fuerzas armadas </a:t>
            </a:r>
            <a:r>
              <a:rPr lang="es-ES" dirty="0"/>
              <a:t>pueden ofrecer una opción de </a:t>
            </a:r>
            <a:r>
              <a:rPr lang="es-ES" dirty="0" smtClean="0"/>
              <a:t>carreras desafiantes </a:t>
            </a:r>
            <a:r>
              <a:rPr lang="es-ES" dirty="0"/>
              <a:t>y </a:t>
            </a:r>
            <a:r>
              <a:rPr lang="es-ES" dirty="0" smtClean="0"/>
              <a:t>gratificantes </a:t>
            </a:r>
            <a:r>
              <a:rPr lang="es-ES" dirty="0"/>
              <a:t>para los estudiantes que quieren servir a su país. Hay varias maneras de seguir una carrera militar.</a:t>
            </a:r>
          </a:p>
          <a:p>
            <a:r>
              <a:rPr lang="es-ES" dirty="0" smtClean="0"/>
              <a:t>Las academias </a:t>
            </a:r>
            <a:r>
              <a:rPr lang="es-ES" dirty="0"/>
              <a:t>- Una institución educativa altamente competitiva que prepara candidatos para el servicio como oficial en el ejército de los Estados Unidos. Las academias cubren todos los gastos educativos y de subsistencia a cambio de cinco años de servicio militar como oficial después de la graduación. La selección en las Academias requiere una nominación al Congreso, capacidad atlética y alto rendimiento académico. </a:t>
            </a:r>
            <a:r>
              <a:rPr lang="es-ES" dirty="0" smtClean="0"/>
              <a:t>En EE UU hay </a:t>
            </a:r>
            <a:r>
              <a:rPr lang="es-ES" dirty="0"/>
              <a:t>5 academias </a:t>
            </a:r>
            <a:r>
              <a:rPr lang="es-ES" dirty="0" smtClean="0"/>
              <a:t>militares:</a:t>
            </a:r>
            <a:endParaRPr lang="es-ES" dirty="0"/>
          </a:p>
          <a:p>
            <a:r>
              <a:rPr lang="es-ES" b="1" dirty="0"/>
              <a:t>Fuerza Aérea de los EE. UU. - Colorado Springs, CO</a:t>
            </a:r>
          </a:p>
          <a:p>
            <a:r>
              <a:rPr lang="es-ES" b="1" dirty="0"/>
              <a:t>Guardacostas de los Estados Unidos - New London, CT</a:t>
            </a:r>
          </a:p>
          <a:p>
            <a:r>
              <a:rPr lang="es-ES" b="1" dirty="0"/>
              <a:t>Marina mercante de Estados Unidos - Kings Point, NY</a:t>
            </a:r>
          </a:p>
          <a:p>
            <a:r>
              <a:rPr lang="es-ES" b="1" dirty="0"/>
              <a:t>Academia Militar de los EE. UU. - West Point, NY</a:t>
            </a:r>
          </a:p>
          <a:p>
            <a:r>
              <a:rPr lang="es-ES" b="1" dirty="0"/>
              <a:t>Academia Naval de los EE. UU. - Annapolis, MD</a:t>
            </a:r>
            <a:endParaRPr lang="en-US" dirty="0"/>
          </a:p>
        </p:txBody>
      </p:sp>
    </p:spTree>
    <p:extLst>
      <p:ext uri="{BB962C8B-B14F-4D97-AF65-F5344CB8AC3E}">
        <p14:creationId xmlns:p14="http://schemas.microsoft.com/office/powerpoint/2010/main" val="3058496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b="1" dirty="0"/>
              <a:t>Cinco </a:t>
            </a:r>
            <a:r>
              <a:rPr lang="en-US" sz="3000" b="1" dirty="0" err="1"/>
              <a:t>academias</a:t>
            </a:r>
            <a:r>
              <a:rPr lang="en-US" sz="3000" b="1" dirty="0"/>
              <a:t> para </a:t>
            </a:r>
            <a:r>
              <a:rPr lang="en-US" sz="3000" b="1" dirty="0" err="1"/>
              <a:t>considerar</a:t>
            </a:r>
            <a:r>
              <a:rPr lang="en-US" sz="3000" b="1" dirty="0"/>
              <a:t>: </a:t>
            </a:r>
            <a:r>
              <a:rPr lang="en-US" sz="3000" b="1" dirty="0" smtClean="0"/>
              <a:t>  </a:t>
            </a:r>
            <a:r>
              <a:rPr lang="en-US" sz="3000" dirty="0" smtClean="0"/>
              <a:t>                   </a:t>
            </a:r>
            <a:r>
              <a:rPr lang="en-US" sz="3000" dirty="0" err="1" smtClean="0"/>
              <a:t>Fuerza</a:t>
            </a:r>
            <a:r>
              <a:rPr lang="en-US" sz="3000" dirty="0" smtClean="0"/>
              <a:t> </a:t>
            </a:r>
            <a:r>
              <a:rPr lang="en-US" sz="3000" dirty="0" err="1"/>
              <a:t>Aérea</a:t>
            </a:r>
            <a:r>
              <a:rPr lang="en-US" sz="3000" dirty="0"/>
              <a:t>, </a:t>
            </a:r>
            <a:r>
              <a:rPr lang="en-US" sz="3000" dirty="0" err="1"/>
              <a:t>Guardacostas</a:t>
            </a:r>
            <a:r>
              <a:rPr lang="en-US" sz="3000" dirty="0"/>
              <a:t>, Marina </a:t>
            </a:r>
            <a:r>
              <a:rPr lang="en-US" sz="3000" dirty="0" err="1"/>
              <a:t>Mercante</a:t>
            </a:r>
            <a:r>
              <a:rPr lang="en-US" sz="3000" dirty="0"/>
              <a:t>, Naval y West Point</a:t>
            </a:r>
          </a:p>
        </p:txBody>
      </p:sp>
      <p:sp>
        <p:nvSpPr>
          <p:cNvPr id="3" name="Content Placeholder 2"/>
          <p:cNvSpPr>
            <a:spLocks noGrp="1"/>
          </p:cNvSpPr>
          <p:nvPr>
            <p:ph idx="1"/>
          </p:nvPr>
        </p:nvSpPr>
        <p:spPr/>
        <p:txBody>
          <a:bodyPr/>
          <a:lstStyle/>
          <a:p>
            <a:endParaRPr lang="en-US" dirty="0"/>
          </a:p>
        </p:txBody>
      </p:sp>
      <p:pic>
        <p:nvPicPr>
          <p:cNvPr id="4" name="Picture 1036" descr="Sass 33 - Morning Aerial"/>
          <p:cNvPicPr>
            <a:picLocks noChangeAspect="1" noChangeArrowheads="1"/>
          </p:cNvPicPr>
          <p:nvPr/>
        </p:nvPicPr>
        <p:blipFill>
          <a:blip r:embed="rId2" cstate="print"/>
          <a:srcRect r="2127"/>
          <a:stretch>
            <a:fillRect/>
          </a:stretch>
        </p:blipFill>
        <p:spPr bwMode="auto">
          <a:xfrm>
            <a:off x="4907832" y="4275564"/>
            <a:ext cx="4215653" cy="2514600"/>
          </a:xfrm>
          <a:prstGeom prst="rect">
            <a:avLst/>
          </a:prstGeom>
          <a:noFill/>
          <a:ln w="9525">
            <a:noFill/>
            <a:miter lim="800000"/>
            <a:headEnd/>
            <a:tailEnd/>
          </a:ln>
        </p:spPr>
      </p:pic>
      <p:pic>
        <p:nvPicPr>
          <p:cNvPr id="5" name="Picture 1028" descr="AD02_008"/>
          <p:cNvPicPr>
            <a:picLocks noChangeAspect="1" noChangeArrowheads="1"/>
          </p:cNvPicPr>
          <p:nvPr/>
        </p:nvPicPr>
        <p:blipFill>
          <a:blip r:embed="rId3" cstate="print"/>
          <a:srcRect/>
          <a:stretch>
            <a:fillRect/>
          </a:stretch>
        </p:blipFill>
        <p:spPr bwMode="auto">
          <a:xfrm>
            <a:off x="5172808" y="1591836"/>
            <a:ext cx="3958073" cy="2675364"/>
          </a:xfrm>
          <a:prstGeom prst="rect">
            <a:avLst/>
          </a:prstGeom>
          <a:noFill/>
          <a:ln w="9525">
            <a:noFill/>
            <a:miter lim="800000"/>
            <a:headEnd/>
            <a:tailEnd/>
          </a:ln>
        </p:spPr>
      </p:pic>
      <p:pic>
        <p:nvPicPr>
          <p:cNvPr id="6" name="Picture 1039"/>
          <p:cNvPicPr>
            <a:picLocks noChangeAspect="1" noChangeArrowheads="1"/>
          </p:cNvPicPr>
          <p:nvPr/>
        </p:nvPicPr>
        <p:blipFill>
          <a:blip r:embed="rId4" cstate="print"/>
          <a:srcRect/>
          <a:stretch>
            <a:fillRect/>
          </a:stretch>
        </p:blipFill>
        <p:spPr bwMode="auto">
          <a:xfrm>
            <a:off x="137746" y="3238499"/>
            <a:ext cx="5029200" cy="1828800"/>
          </a:xfrm>
          <a:prstGeom prst="rect">
            <a:avLst/>
          </a:prstGeom>
          <a:noFill/>
          <a:ln w="9525">
            <a:noFill/>
            <a:miter lim="800000"/>
            <a:headEnd/>
            <a:tailEnd/>
          </a:ln>
        </p:spPr>
      </p:pic>
      <p:pic>
        <p:nvPicPr>
          <p:cNvPr id="7" name="Picture 1041" descr="USNA"/>
          <p:cNvPicPr>
            <a:picLocks noChangeAspect="1" noChangeArrowheads="1"/>
          </p:cNvPicPr>
          <p:nvPr/>
        </p:nvPicPr>
        <p:blipFill>
          <a:blip r:embed="rId5" cstate="print"/>
          <a:srcRect/>
          <a:stretch>
            <a:fillRect/>
          </a:stretch>
        </p:blipFill>
        <p:spPr bwMode="auto">
          <a:xfrm>
            <a:off x="137746" y="5067299"/>
            <a:ext cx="4800600" cy="1828800"/>
          </a:xfrm>
          <a:prstGeom prst="rect">
            <a:avLst/>
          </a:prstGeom>
          <a:noFill/>
          <a:ln w="9525">
            <a:noFill/>
            <a:miter lim="800000"/>
            <a:headEnd/>
            <a:tailEnd/>
          </a:ln>
        </p:spPr>
      </p:pic>
      <p:pic>
        <p:nvPicPr>
          <p:cNvPr id="8" name="Picture 1038" descr="USMMA"/>
          <p:cNvPicPr>
            <a:picLocks noChangeAspect="1" noChangeArrowheads="1"/>
          </p:cNvPicPr>
          <p:nvPr/>
        </p:nvPicPr>
        <p:blipFill>
          <a:blip r:embed="rId6" cstate="print"/>
          <a:srcRect/>
          <a:stretch>
            <a:fillRect/>
          </a:stretch>
        </p:blipFill>
        <p:spPr bwMode="auto">
          <a:xfrm>
            <a:off x="143608" y="1610234"/>
            <a:ext cx="2743200" cy="1660358"/>
          </a:xfrm>
          <a:prstGeom prst="rect">
            <a:avLst/>
          </a:prstGeom>
          <a:noFill/>
          <a:ln w="9525">
            <a:noFill/>
            <a:miter lim="800000"/>
            <a:headEnd/>
            <a:tailEnd/>
          </a:ln>
        </p:spPr>
      </p:pic>
      <p:pic>
        <p:nvPicPr>
          <p:cNvPr id="9" name="Picture 1042" descr="USCGA"/>
          <p:cNvPicPr>
            <a:picLocks noChangeAspect="1" noChangeArrowheads="1"/>
          </p:cNvPicPr>
          <p:nvPr/>
        </p:nvPicPr>
        <p:blipFill>
          <a:blip r:embed="rId7" cstate="print"/>
          <a:srcRect/>
          <a:stretch>
            <a:fillRect/>
          </a:stretch>
        </p:blipFill>
        <p:spPr bwMode="auto">
          <a:xfrm>
            <a:off x="2886808" y="1618882"/>
            <a:ext cx="2286000" cy="1643063"/>
          </a:xfrm>
          <a:prstGeom prst="rect">
            <a:avLst/>
          </a:prstGeom>
          <a:noFill/>
          <a:ln w="9525">
            <a:noFill/>
            <a:miter lim="800000"/>
            <a:headEnd/>
            <a:tailEnd/>
          </a:ln>
        </p:spPr>
      </p:pic>
    </p:spTree>
    <p:extLst>
      <p:ext uri="{BB962C8B-B14F-4D97-AF65-F5344CB8AC3E}">
        <p14:creationId xmlns:p14="http://schemas.microsoft.com/office/powerpoint/2010/main" val="27152107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smtClean="0">
                <a:solidFill>
                  <a:srgbClr val="FF0000"/>
                </a:solidFill>
              </a:rPr>
              <a:t>Requerimientos Básicos</a:t>
            </a:r>
            <a:endParaRPr lang="es-MX"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marL="285750" indent="-285750">
              <a:lnSpc>
                <a:spcPct val="90000"/>
              </a:lnSpc>
              <a:spcBef>
                <a:spcPct val="5000"/>
              </a:spcBef>
              <a:buFont typeface="Wingdings" pitchFamily="2" charset="2"/>
              <a:buChar char="Ø"/>
            </a:pPr>
            <a:r>
              <a:rPr lang="es-ES" b="1" dirty="0">
                <a:latin typeface="Arial" pitchFamily="34" charset="0"/>
                <a:cs typeface="Arial" pitchFamily="34" charset="0"/>
              </a:rPr>
              <a:t>Requerimientos legales:</a:t>
            </a:r>
          </a:p>
          <a:p>
            <a:pPr marL="285750" indent="-285750">
              <a:lnSpc>
                <a:spcPct val="90000"/>
              </a:lnSpc>
              <a:spcBef>
                <a:spcPct val="5000"/>
              </a:spcBef>
              <a:buFont typeface="Wingdings" pitchFamily="2" charset="2"/>
              <a:buChar char="Ø"/>
            </a:pPr>
            <a:r>
              <a:rPr lang="es-ES" b="1" dirty="0">
                <a:latin typeface="Arial" pitchFamily="34" charset="0"/>
                <a:cs typeface="Arial" pitchFamily="34" charset="0"/>
              </a:rPr>
              <a:t>17-22 años de edad</a:t>
            </a:r>
          </a:p>
          <a:p>
            <a:pPr marL="285750" indent="-285750">
              <a:lnSpc>
                <a:spcPct val="90000"/>
              </a:lnSpc>
              <a:spcBef>
                <a:spcPct val="5000"/>
              </a:spcBef>
              <a:buFont typeface="Wingdings" pitchFamily="2" charset="2"/>
              <a:buChar char="Ø"/>
            </a:pPr>
            <a:r>
              <a:rPr lang="es-ES" b="1" dirty="0">
                <a:latin typeface="Arial" pitchFamily="34" charset="0"/>
                <a:cs typeface="Arial" pitchFamily="34" charset="0"/>
              </a:rPr>
              <a:t>Ciudadano de Estados Unidos</a:t>
            </a:r>
          </a:p>
          <a:p>
            <a:pPr marL="285750" indent="-285750">
              <a:lnSpc>
                <a:spcPct val="90000"/>
              </a:lnSpc>
              <a:spcBef>
                <a:spcPct val="5000"/>
              </a:spcBef>
              <a:buFont typeface="Wingdings" pitchFamily="2" charset="2"/>
              <a:buChar char="Ø"/>
            </a:pPr>
            <a:r>
              <a:rPr lang="es-ES" b="1" dirty="0">
                <a:latin typeface="Arial" pitchFamily="34" charset="0"/>
                <a:cs typeface="Arial" pitchFamily="34" charset="0"/>
              </a:rPr>
              <a:t>Soltero</a:t>
            </a:r>
          </a:p>
          <a:p>
            <a:pPr marL="285750" indent="-285750">
              <a:lnSpc>
                <a:spcPct val="90000"/>
              </a:lnSpc>
              <a:spcBef>
                <a:spcPct val="5000"/>
              </a:spcBef>
              <a:buFont typeface="Wingdings" pitchFamily="2" charset="2"/>
              <a:buChar char="Ø"/>
            </a:pPr>
            <a:r>
              <a:rPr lang="es-ES" b="1" dirty="0">
                <a:latin typeface="Arial" pitchFamily="34" charset="0"/>
                <a:cs typeface="Arial" pitchFamily="34" charset="0"/>
              </a:rPr>
              <a:t>No embarazada; sin obligación legal de apoyar a un niño</a:t>
            </a:r>
          </a:p>
          <a:p>
            <a:pPr marL="285750" indent="-285750">
              <a:lnSpc>
                <a:spcPct val="90000"/>
              </a:lnSpc>
              <a:spcBef>
                <a:spcPct val="5000"/>
              </a:spcBef>
              <a:buFont typeface="Wingdings" pitchFamily="2" charset="2"/>
              <a:buChar char="Ø"/>
            </a:pPr>
            <a:r>
              <a:rPr lang="es-ES" b="1" dirty="0">
                <a:latin typeface="Arial" pitchFamily="34" charset="0"/>
                <a:cs typeface="Arial" pitchFamily="34" charset="0"/>
              </a:rPr>
              <a:t>MMA acepta 17-25</a:t>
            </a:r>
          </a:p>
          <a:p>
            <a:pPr marL="285750" indent="-285750">
              <a:lnSpc>
                <a:spcPct val="90000"/>
              </a:lnSpc>
              <a:spcBef>
                <a:spcPct val="5000"/>
              </a:spcBef>
              <a:buFont typeface="Wingdings" pitchFamily="2" charset="2"/>
              <a:buChar char="Ø"/>
            </a:pPr>
            <a:r>
              <a:rPr lang="es-ES" b="1" dirty="0">
                <a:latin typeface="Arial" pitchFamily="34" charset="0"/>
                <a:cs typeface="Arial" pitchFamily="34" charset="0"/>
              </a:rPr>
              <a:t>Liderazgo</a:t>
            </a:r>
          </a:p>
          <a:p>
            <a:pPr marL="285750" indent="-285750">
              <a:lnSpc>
                <a:spcPct val="90000"/>
              </a:lnSpc>
              <a:spcBef>
                <a:spcPct val="5000"/>
              </a:spcBef>
              <a:buFont typeface="Wingdings" pitchFamily="2" charset="2"/>
              <a:buChar char="Ø"/>
            </a:pPr>
            <a:r>
              <a:rPr lang="es-ES" b="1" dirty="0">
                <a:latin typeface="Arial" pitchFamily="34" charset="0"/>
                <a:cs typeface="Arial" pitchFamily="34" charset="0"/>
              </a:rPr>
              <a:t>Liderazgo demostrado en la escuela, la comunidad, la iglesia, los exploradores, etc.</a:t>
            </a:r>
          </a:p>
          <a:p>
            <a:pPr marL="285750" indent="-285750">
              <a:lnSpc>
                <a:spcPct val="90000"/>
              </a:lnSpc>
              <a:spcBef>
                <a:spcPct val="5000"/>
              </a:spcBef>
              <a:buFont typeface="Wingdings" pitchFamily="2" charset="2"/>
              <a:buChar char="Ø"/>
            </a:pPr>
            <a:r>
              <a:rPr lang="es-ES" b="1" dirty="0">
                <a:latin typeface="Arial" pitchFamily="34" charset="0"/>
                <a:cs typeface="Arial" pitchFamily="34" charset="0"/>
              </a:rPr>
              <a:t>Calificaciones académicas:</a:t>
            </a:r>
          </a:p>
          <a:p>
            <a:pPr marL="285750" indent="-285750">
              <a:lnSpc>
                <a:spcPct val="90000"/>
              </a:lnSpc>
              <a:spcBef>
                <a:spcPct val="5000"/>
              </a:spcBef>
              <a:buFont typeface="Wingdings" pitchFamily="2" charset="2"/>
              <a:buChar char="Ø"/>
            </a:pPr>
            <a:r>
              <a:rPr lang="es-ES" b="1" dirty="0">
                <a:latin typeface="Arial" pitchFamily="34" charset="0"/>
                <a:cs typeface="Arial" pitchFamily="34" charset="0"/>
              </a:rPr>
              <a:t>Registro académico superior a la media de la escuela secundaria o la universidad</a:t>
            </a:r>
          </a:p>
          <a:p>
            <a:pPr marL="285750" indent="-285750">
              <a:lnSpc>
                <a:spcPct val="90000"/>
              </a:lnSpc>
              <a:spcBef>
                <a:spcPct val="5000"/>
              </a:spcBef>
              <a:buFont typeface="Wingdings" pitchFamily="2" charset="2"/>
              <a:buChar char="Ø"/>
            </a:pPr>
            <a:r>
              <a:rPr lang="es-ES" b="1" dirty="0">
                <a:latin typeface="Arial" pitchFamily="34" charset="0"/>
                <a:cs typeface="Arial" pitchFamily="34" charset="0"/>
              </a:rPr>
              <a:t>Fuerte desempeño en ACT / SAT</a:t>
            </a:r>
          </a:p>
          <a:p>
            <a:pPr marL="285750" indent="-285750">
              <a:lnSpc>
                <a:spcPct val="90000"/>
              </a:lnSpc>
              <a:spcBef>
                <a:spcPct val="5000"/>
              </a:spcBef>
              <a:buFont typeface="Wingdings" pitchFamily="2" charset="2"/>
              <a:buChar char="Ø"/>
            </a:pPr>
            <a:r>
              <a:rPr lang="es-ES" b="1" dirty="0">
                <a:latin typeface="Arial" pitchFamily="34" charset="0"/>
                <a:cs typeface="Arial" pitchFamily="34" charset="0"/>
              </a:rPr>
              <a:t>Calificaciones médicas:</a:t>
            </a:r>
          </a:p>
          <a:p>
            <a:pPr marL="285750" indent="-285750">
              <a:lnSpc>
                <a:spcPct val="90000"/>
              </a:lnSpc>
              <a:spcBef>
                <a:spcPct val="5000"/>
              </a:spcBef>
              <a:buFont typeface="Wingdings" pitchFamily="2" charset="2"/>
              <a:buChar char="Ø"/>
            </a:pPr>
            <a:r>
              <a:rPr lang="es-ES" b="1" dirty="0">
                <a:latin typeface="Arial" pitchFamily="34" charset="0"/>
                <a:cs typeface="Arial" pitchFamily="34" charset="0"/>
              </a:rPr>
              <a:t>Buena salud física y mental</a:t>
            </a:r>
          </a:p>
          <a:p>
            <a:pPr marL="285750" indent="-285750">
              <a:lnSpc>
                <a:spcPct val="90000"/>
              </a:lnSpc>
              <a:spcBef>
                <a:spcPct val="5000"/>
              </a:spcBef>
              <a:buFont typeface="Wingdings" pitchFamily="2" charset="2"/>
              <a:buChar char="Ø"/>
            </a:pPr>
            <a:r>
              <a:rPr lang="es-ES" b="1" dirty="0">
                <a:latin typeface="Arial" pitchFamily="34" charset="0"/>
                <a:cs typeface="Arial" pitchFamily="34" charset="0"/>
              </a:rPr>
              <a:t>Pasar un examen médico calificado</a:t>
            </a:r>
          </a:p>
          <a:p>
            <a:pPr marL="285750" indent="-285750">
              <a:lnSpc>
                <a:spcPct val="90000"/>
              </a:lnSpc>
              <a:spcBef>
                <a:spcPct val="5000"/>
              </a:spcBef>
              <a:buFont typeface="Wingdings" pitchFamily="2" charset="2"/>
              <a:buChar char="Ø"/>
            </a:pPr>
            <a:r>
              <a:rPr lang="es-ES" b="1" dirty="0">
                <a:latin typeface="Arial" pitchFamily="34" charset="0"/>
                <a:cs typeface="Arial" pitchFamily="34" charset="0"/>
              </a:rPr>
              <a:t>Calificaciones físicas:</a:t>
            </a:r>
          </a:p>
          <a:p>
            <a:pPr marL="285750" indent="-285750">
              <a:lnSpc>
                <a:spcPct val="90000"/>
              </a:lnSpc>
              <a:spcBef>
                <a:spcPct val="5000"/>
              </a:spcBef>
              <a:buFont typeface="Wingdings" pitchFamily="2" charset="2"/>
              <a:buChar char="Ø"/>
            </a:pPr>
            <a:r>
              <a:rPr lang="es-ES" b="1" dirty="0">
                <a:latin typeface="Arial" pitchFamily="34" charset="0"/>
                <a:cs typeface="Arial" pitchFamily="34" charset="0"/>
              </a:rPr>
              <a:t>Fuerza, resistencia y agilidad superiores a la media</a:t>
            </a:r>
          </a:p>
          <a:p>
            <a:pPr marL="285750" indent="-285750">
              <a:lnSpc>
                <a:spcPct val="90000"/>
              </a:lnSpc>
              <a:spcBef>
                <a:spcPct val="5000"/>
              </a:spcBef>
              <a:buFont typeface="Wingdings" pitchFamily="2" charset="2"/>
              <a:buChar char="Ø"/>
            </a:pPr>
            <a:r>
              <a:rPr lang="es-ES" b="1" dirty="0">
                <a:latin typeface="Arial" pitchFamily="34" charset="0"/>
                <a:cs typeface="Arial" pitchFamily="34" charset="0"/>
              </a:rPr>
              <a:t>Buen desempeño en la evaluación de aptitud del candidato</a:t>
            </a:r>
            <a:endParaRPr lang="en-US" dirty="0"/>
          </a:p>
        </p:txBody>
      </p:sp>
    </p:spTree>
    <p:extLst>
      <p:ext uri="{BB962C8B-B14F-4D97-AF65-F5344CB8AC3E}">
        <p14:creationId xmlns:p14="http://schemas.microsoft.com/office/powerpoint/2010/main" val="42941269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smtClean="0">
                <a:solidFill>
                  <a:srgbClr val="FF0000"/>
                </a:solidFill>
              </a:rPr>
              <a:t>Proceso de evaluación</a:t>
            </a:r>
            <a:endParaRPr lang="es-MX" b="1" dirty="0">
              <a:solidFill>
                <a:srgbClr val="FF0000"/>
              </a:solidFill>
            </a:endParaRPr>
          </a:p>
        </p:txBody>
      </p:sp>
      <p:sp>
        <p:nvSpPr>
          <p:cNvPr id="3" name="Content Placeholder 2"/>
          <p:cNvSpPr>
            <a:spLocks noGrp="1"/>
          </p:cNvSpPr>
          <p:nvPr>
            <p:ph idx="1"/>
          </p:nvPr>
        </p:nvSpPr>
        <p:spPr/>
        <p:txBody>
          <a:bodyPr/>
          <a:lstStyle/>
          <a:p>
            <a:pPr>
              <a:buFont typeface="Wingdings" panose="05000000000000000000" pitchFamily="2" charset="2"/>
              <a:buChar char="Ø"/>
            </a:pPr>
            <a:r>
              <a:rPr lang="es-ES" b="1" dirty="0"/>
              <a:t>Académico</a:t>
            </a:r>
          </a:p>
          <a:p>
            <a:r>
              <a:rPr lang="es-ES" dirty="0"/>
              <a:t>High </a:t>
            </a:r>
            <a:r>
              <a:rPr lang="es-ES" dirty="0" err="1"/>
              <a:t>School</a:t>
            </a:r>
            <a:r>
              <a:rPr lang="es-ES" dirty="0"/>
              <a:t> Rank</a:t>
            </a:r>
          </a:p>
          <a:p>
            <a:r>
              <a:rPr lang="es-ES" dirty="0"/>
              <a:t>SAT y / o ACT</a:t>
            </a:r>
          </a:p>
          <a:p>
            <a:r>
              <a:rPr lang="es-ES" dirty="0"/>
              <a:t>Transcripción</a:t>
            </a:r>
          </a:p>
          <a:p>
            <a:endParaRPr lang="es-ES" dirty="0"/>
          </a:p>
          <a:p>
            <a:pPr>
              <a:buFont typeface="Wingdings" panose="05000000000000000000" pitchFamily="2" charset="2"/>
              <a:buChar char="Ø"/>
            </a:pPr>
            <a:r>
              <a:rPr lang="es-ES" b="1" dirty="0"/>
              <a:t>Liderazgo</a:t>
            </a:r>
          </a:p>
          <a:p>
            <a:r>
              <a:rPr lang="es-ES" dirty="0"/>
              <a:t>Actividades extracurriculares</a:t>
            </a:r>
          </a:p>
          <a:p>
            <a:r>
              <a:rPr lang="es-ES" dirty="0"/>
              <a:t>Participación Atlética</a:t>
            </a:r>
          </a:p>
          <a:p>
            <a:r>
              <a:rPr lang="es-ES" dirty="0"/>
              <a:t>Valoraciones de la Facultad</a:t>
            </a:r>
            <a:endParaRPr lang="en-US" dirty="0"/>
          </a:p>
        </p:txBody>
      </p:sp>
      <p:grpSp>
        <p:nvGrpSpPr>
          <p:cNvPr id="4" name="Group 3"/>
          <p:cNvGrpSpPr/>
          <p:nvPr/>
        </p:nvGrpSpPr>
        <p:grpSpPr>
          <a:xfrm>
            <a:off x="4419600" y="2286000"/>
            <a:ext cx="4572000" cy="3581400"/>
            <a:chOff x="723900" y="2057400"/>
            <a:chExt cx="4572000" cy="3581400"/>
          </a:xfrm>
        </p:grpSpPr>
        <p:sp>
          <p:nvSpPr>
            <p:cNvPr id="5" name="Rectangle 12"/>
            <p:cNvSpPr>
              <a:spLocks noChangeArrowheads="1"/>
            </p:cNvSpPr>
            <p:nvPr/>
          </p:nvSpPr>
          <p:spPr bwMode="auto">
            <a:xfrm>
              <a:off x="3848100" y="2971800"/>
              <a:ext cx="457200" cy="457200"/>
            </a:xfrm>
            <a:prstGeom prst="rect">
              <a:avLst/>
            </a:prstGeom>
            <a:solidFill>
              <a:schemeClr val="bg1"/>
            </a:solidFill>
            <a:ln w="9525">
              <a:noFill/>
              <a:miter lim="800000"/>
              <a:headEnd/>
              <a:tailEnd/>
            </a:ln>
          </p:spPr>
          <p:txBody>
            <a:bodyPr wrap="none" anchor="ctr"/>
            <a:lstStyle/>
            <a:p>
              <a:pPr algn="ctr"/>
              <a:endParaRPr lang="en-US"/>
            </a:p>
          </p:txBody>
        </p:sp>
        <p:sp>
          <p:nvSpPr>
            <p:cNvPr id="6" name="Oval 16"/>
            <p:cNvSpPr>
              <a:spLocks noChangeArrowheads="1"/>
            </p:cNvSpPr>
            <p:nvPr/>
          </p:nvSpPr>
          <p:spPr bwMode="auto">
            <a:xfrm>
              <a:off x="723900" y="2057400"/>
              <a:ext cx="3048000" cy="2819400"/>
            </a:xfrm>
            <a:prstGeom prst="ellipse">
              <a:avLst/>
            </a:prstGeom>
            <a:gradFill rotWithShape="0">
              <a:gsLst>
                <a:gs pos="0">
                  <a:srgbClr val="FF3300"/>
                </a:gs>
                <a:gs pos="100000">
                  <a:srgbClr val="761800"/>
                </a:gs>
              </a:gsLst>
              <a:path path="shape">
                <a:fillToRect l="50000" t="50000" r="50000" b="50000"/>
              </a:path>
            </a:gradFill>
            <a:ln w="12700">
              <a:solidFill>
                <a:schemeClr val="tx1"/>
              </a:solidFill>
              <a:round/>
              <a:headEnd type="none" w="sm" len="sm"/>
              <a:tailEnd type="none" w="sm" len="sm"/>
            </a:ln>
          </p:spPr>
          <p:txBody>
            <a:bodyPr wrap="none" anchor="ctr"/>
            <a:lstStyle/>
            <a:p>
              <a:pPr algn="ctr"/>
              <a:endParaRPr lang="en-US"/>
            </a:p>
          </p:txBody>
        </p:sp>
        <p:sp>
          <p:nvSpPr>
            <p:cNvPr id="7" name="Rectangle 7"/>
            <p:cNvSpPr>
              <a:spLocks noChangeArrowheads="1"/>
            </p:cNvSpPr>
            <p:nvPr/>
          </p:nvSpPr>
          <p:spPr bwMode="auto">
            <a:xfrm>
              <a:off x="908510" y="2743200"/>
              <a:ext cx="1710406" cy="1013098"/>
            </a:xfrm>
            <a:prstGeom prst="rect">
              <a:avLst/>
            </a:prstGeom>
            <a:noFill/>
            <a:ln w="9525">
              <a:noFill/>
              <a:miter lim="800000"/>
              <a:headEnd/>
              <a:tailEnd/>
            </a:ln>
            <a:effectLst>
              <a:outerShdw dist="35921" dir="2700000" algn="ctr" rotWithShape="0">
                <a:schemeClr val="tx1"/>
              </a:outerShdw>
            </a:effectLst>
          </p:spPr>
          <p:txBody>
            <a:bodyPr wrap="none" lIns="90488" tIns="44450" rIns="90488" bIns="44450">
              <a:spAutoFit/>
            </a:bodyPr>
            <a:lstStyle/>
            <a:p>
              <a:pPr algn="ctr" eaLnBrk="0" hangingPunct="0">
                <a:defRPr/>
              </a:pPr>
              <a:r>
                <a:rPr lang="en-US" sz="2000" dirty="0">
                  <a:solidFill>
                    <a:srgbClr val="FFCC00"/>
                  </a:solidFill>
                  <a:effectLst>
                    <a:outerShdw blurRad="38100" dist="38100" dir="2700000" algn="tl">
                      <a:srgbClr val="C0C0C0"/>
                    </a:outerShdw>
                  </a:effectLst>
                  <a:latin typeface="Arial" charset="0"/>
                </a:rPr>
                <a:t>HABILIDAD </a:t>
              </a:r>
            </a:p>
            <a:p>
              <a:pPr algn="ctr" eaLnBrk="0" hangingPunct="0">
                <a:defRPr/>
              </a:pPr>
              <a:r>
                <a:rPr lang="en-US" sz="2000" dirty="0">
                  <a:solidFill>
                    <a:srgbClr val="FFCC00"/>
                  </a:solidFill>
                  <a:effectLst>
                    <a:outerShdw blurRad="38100" dist="38100" dir="2700000" algn="tl">
                      <a:srgbClr val="C0C0C0"/>
                    </a:outerShdw>
                  </a:effectLst>
                  <a:latin typeface="Arial" charset="0"/>
                </a:rPr>
                <a:t>ACADEMICA</a:t>
              </a:r>
            </a:p>
            <a:p>
              <a:pPr algn="ctr" eaLnBrk="0" hangingPunct="0">
                <a:defRPr/>
              </a:pPr>
              <a:r>
                <a:rPr lang="en-US" sz="2000" dirty="0" smtClean="0">
                  <a:solidFill>
                    <a:srgbClr val="FFCC00"/>
                  </a:solidFill>
                  <a:effectLst>
                    <a:outerShdw blurRad="38100" dist="38100" dir="2700000" algn="tl">
                      <a:srgbClr val="C0C0C0"/>
                    </a:outerShdw>
                  </a:effectLst>
                  <a:latin typeface="Arial" charset="0"/>
                  <a:cs typeface="+mn-cs"/>
                </a:rPr>
                <a:t>60</a:t>
              </a:r>
              <a:r>
                <a:rPr lang="en-US" sz="2000" dirty="0">
                  <a:solidFill>
                    <a:srgbClr val="FFCC00"/>
                  </a:solidFill>
                  <a:effectLst>
                    <a:outerShdw blurRad="38100" dist="38100" dir="2700000" algn="tl">
                      <a:srgbClr val="C0C0C0"/>
                    </a:outerShdw>
                  </a:effectLst>
                  <a:latin typeface="Arial" charset="0"/>
                  <a:cs typeface="+mn-cs"/>
                </a:rPr>
                <a:t>%</a:t>
              </a:r>
            </a:p>
          </p:txBody>
        </p:sp>
        <p:sp>
          <p:nvSpPr>
            <p:cNvPr id="8" name="Oval 17"/>
            <p:cNvSpPr>
              <a:spLocks noChangeArrowheads="1"/>
            </p:cNvSpPr>
            <p:nvPr/>
          </p:nvSpPr>
          <p:spPr bwMode="auto">
            <a:xfrm>
              <a:off x="2933700" y="2542321"/>
              <a:ext cx="2362200" cy="2057400"/>
            </a:xfrm>
            <a:prstGeom prst="ellipse">
              <a:avLst/>
            </a:prstGeom>
            <a:gradFill rotWithShape="0">
              <a:gsLst>
                <a:gs pos="0">
                  <a:srgbClr val="3366FF"/>
                </a:gs>
                <a:gs pos="100000">
                  <a:srgbClr val="182F76"/>
                </a:gs>
              </a:gsLst>
              <a:path path="shape">
                <a:fillToRect l="50000" t="50000" r="50000" b="50000"/>
              </a:path>
            </a:gradFill>
            <a:ln w="12700">
              <a:solidFill>
                <a:schemeClr val="tx1"/>
              </a:solidFill>
              <a:round/>
              <a:headEnd type="none" w="sm" len="sm"/>
              <a:tailEnd type="none" w="sm" len="sm"/>
            </a:ln>
          </p:spPr>
          <p:txBody>
            <a:bodyPr wrap="none" anchor="ctr"/>
            <a:lstStyle/>
            <a:p>
              <a:pPr algn="ctr"/>
              <a:endParaRPr lang="en-US"/>
            </a:p>
          </p:txBody>
        </p:sp>
        <p:sp>
          <p:nvSpPr>
            <p:cNvPr id="9" name="Rectangle 14"/>
            <p:cNvSpPr>
              <a:spLocks noChangeArrowheads="1"/>
            </p:cNvSpPr>
            <p:nvPr/>
          </p:nvSpPr>
          <p:spPr bwMode="auto">
            <a:xfrm>
              <a:off x="3334172" y="3048000"/>
              <a:ext cx="1764458" cy="920765"/>
            </a:xfrm>
            <a:prstGeom prst="rect">
              <a:avLst/>
            </a:prstGeom>
            <a:noFill/>
            <a:ln w="9525">
              <a:noFill/>
              <a:miter lim="800000"/>
              <a:headEnd/>
              <a:tailEnd/>
            </a:ln>
            <a:effectLst>
              <a:outerShdw dist="35921" dir="2700000" algn="ctr" rotWithShape="0">
                <a:schemeClr val="tx1"/>
              </a:outerShdw>
            </a:effectLst>
          </p:spPr>
          <p:txBody>
            <a:bodyPr wrap="none" lIns="90488" tIns="44450" rIns="90488" bIns="44450">
              <a:spAutoFit/>
            </a:bodyPr>
            <a:lstStyle/>
            <a:p>
              <a:pPr algn="ctr" eaLnBrk="0" hangingPunct="0">
                <a:defRPr/>
              </a:pPr>
              <a:r>
                <a:rPr lang="en-US" dirty="0">
                  <a:solidFill>
                    <a:srgbClr val="FFCC00"/>
                  </a:solidFill>
                  <a:effectLst>
                    <a:outerShdw blurRad="38100" dist="38100" dir="2700000" algn="tl">
                      <a:srgbClr val="C0C0C0"/>
                    </a:outerShdw>
                  </a:effectLst>
                  <a:latin typeface="Arial" charset="0"/>
                </a:rPr>
                <a:t>POTENCIAL</a:t>
              </a:r>
            </a:p>
            <a:p>
              <a:pPr algn="ctr" eaLnBrk="0" hangingPunct="0">
                <a:defRPr/>
              </a:pPr>
              <a:r>
                <a:rPr lang="en-US" dirty="0">
                  <a:solidFill>
                    <a:srgbClr val="FFCC00"/>
                  </a:solidFill>
                  <a:effectLst>
                    <a:outerShdw blurRad="38100" dist="38100" dir="2700000" algn="tl">
                      <a:srgbClr val="C0C0C0"/>
                    </a:outerShdw>
                  </a:effectLst>
                  <a:latin typeface="Arial" charset="0"/>
                </a:rPr>
                <a:t> DE LIDERATO</a:t>
              </a:r>
            </a:p>
            <a:p>
              <a:pPr algn="ctr" eaLnBrk="0" hangingPunct="0">
                <a:defRPr/>
              </a:pPr>
              <a:r>
                <a:rPr lang="en-US" sz="1800" dirty="0" smtClean="0">
                  <a:solidFill>
                    <a:srgbClr val="FFCC00"/>
                  </a:solidFill>
                  <a:effectLst>
                    <a:outerShdw blurRad="38100" dist="38100" dir="2700000" algn="tl">
                      <a:srgbClr val="C0C0C0"/>
                    </a:outerShdw>
                  </a:effectLst>
                  <a:latin typeface="Arial" charset="0"/>
                  <a:cs typeface="+mn-cs"/>
                </a:rPr>
                <a:t>30</a:t>
              </a:r>
              <a:r>
                <a:rPr lang="en-US" sz="1800" dirty="0">
                  <a:solidFill>
                    <a:srgbClr val="FFCC00"/>
                  </a:solidFill>
                  <a:effectLst>
                    <a:outerShdw blurRad="38100" dist="38100" dir="2700000" algn="tl">
                      <a:srgbClr val="C0C0C0"/>
                    </a:outerShdw>
                  </a:effectLst>
                  <a:latin typeface="Arial" charset="0"/>
                  <a:cs typeface="+mn-cs"/>
                </a:rPr>
                <a:t>%</a:t>
              </a:r>
            </a:p>
          </p:txBody>
        </p:sp>
        <p:sp>
          <p:nvSpPr>
            <p:cNvPr id="10" name="Oval 18"/>
            <p:cNvSpPr>
              <a:spLocks noChangeArrowheads="1"/>
            </p:cNvSpPr>
            <p:nvPr/>
          </p:nvSpPr>
          <p:spPr bwMode="auto">
            <a:xfrm>
              <a:off x="2247900" y="3886200"/>
              <a:ext cx="1981200" cy="1752600"/>
            </a:xfrm>
            <a:prstGeom prst="ellipse">
              <a:avLst/>
            </a:prstGeom>
            <a:gradFill rotWithShape="0">
              <a:gsLst>
                <a:gs pos="0">
                  <a:srgbClr val="00CC00"/>
                </a:gs>
                <a:gs pos="100000">
                  <a:srgbClr val="005E00"/>
                </a:gs>
              </a:gsLst>
              <a:path path="shape">
                <a:fillToRect l="50000" t="50000" r="50000" b="50000"/>
              </a:path>
            </a:gradFill>
            <a:ln w="12700">
              <a:solidFill>
                <a:schemeClr val="tx1"/>
              </a:solidFill>
              <a:round/>
              <a:headEnd type="none" w="sm" len="sm"/>
              <a:tailEnd type="none" w="sm" len="sm"/>
            </a:ln>
          </p:spPr>
          <p:txBody>
            <a:bodyPr wrap="none" anchor="ctr"/>
            <a:lstStyle/>
            <a:p>
              <a:pPr algn="ctr"/>
              <a:endParaRPr lang="en-US"/>
            </a:p>
          </p:txBody>
        </p:sp>
        <p:sp>
          <p:nvSpPr>
            <p:cNvPr id="11" name="Rectangle 8"/>
            <p:cNvSpPr>
              <a:spLocks noChangeArrowheads="1"/>
            </p:cNvSpPr>
            <p:nvPr/>
          </p:nvSpPr>
          <p:spPr bwMode="auto">
            <a:xfrm>
              <a:off x="2362200" y="4343400"/>
              <a:ext cx="1828799" cy="1197764"/>
            </a:xfrm>
            <a:prstGeom prst="rect">
              <a:avLst/>
            </a:prstGeom>
            <a:noFill/>
            <a:ln w="9525">
              <a:noFill/>
              <a:miter lim="800000"/>
              <a:headEnd/>
              <a:tailEnd/>
            </a:ln>
            <a:effectLst>
              <a:outerShdw dist="35921" dir="2700000" algn="ctr" rotWithShape="0">
                <a:schemeClr val="tx1"/>
              </a:outerShdw>
            </a:effectLst>
          </p:spPr>
          <p:txBody>
            <a:bodyPr wrap="square" lIns="90488" tIns="44450" rIns="90488" bIns="44450">
              <a:spAutoFit/>
            </a:bodyPr>
            <a:lstStyle/>
            <a:p>
              <a:pPr algn="ctr" eaLnBrk="0" hangingPunct="0">
                <a:defRPr/>
              </a:pPr>
              <a:r>
                <a:rPr lang="en-US" dirty="0">
                  <a:solidFill>
                    <a:srgbClr val="FFCC00"/>
                  </a:solidFill>
                  <a:effectLst>
                    <a:outerShdw blurRad="38100" dist="38100" dir="2700000" algn="tl">
                      <a:srgbClr val="C0C0C0"/>
                    </a:outerShdw>
                  </a:effectLst>
                  <a:latin typeface="Arial" charset="0"/>
                </a:rPr>
                <a:t>CANDIDATO</a:t>
              </a:r>
            </a:p>
            <a:p>
              <a:pPr algn="ctr" eaLnBrk="0" hangingPunct="0">
                <a:defRPr/>
              </a:pPr>
              <a:r>
                <a:rPr lang="en-US" dirty="0">
                  <a:solidFill>
                    <a:srgbClr val="FFCC00"/>
                  </a:solidFill>
                  <a:effectLst>
                    <a:outerShdw blurRad="38100" dist="38100" dir="2700000" algn="tl">
                      <a:srgbClr val="C0C0C0"/>
                    </a:outerShdw>
                  </a:effectLst>
                  <a:latin typeface="Arial" charset="0"/>
                </a:rPr>
                <a:t>APTITUD</a:t>
              </a:r>
            </a:p>
            <a:p>
              <a:pPr algn="ctr" eaLnBrk="0" hangingPunct="0">
                <a:defRPr/>
              </a:pPr>
              <a:r>
                <a:rPr lang="en-US" dirty="0">
                  <a:solidFill>
                    <a:srgbClr val="FFCC00"/>
                  </a:solidFill>
                  <a:effectLst>
                    <a:outerShdw blurRad="38100" dist="38100" dir="2700000" algn="tl">
                      <a:srgbClr val="C0C0C0"/>
                    </a:outerShdw>
                  </a:effectLst>
                  <a:latin typeface="Arial" charset="0"/>
                </a:rPr>
                <a:t>EVALUACIÓN10</a:t>
              </a:r>
              <a:r>
                <a:rPr lang="en-US" dirty="0">
                  <a:solidFill>
                    <a:srgbClr val="FFCC00"/>
                  </a:solidFill>
                  <a:effectLst>
                    <a:outerShdw blurRad="38100" dist="38100" dir="2700000" algn="tl">
                      <a:srgbClr val="C0C0C0"/>
                    </a:outerShdw>
                  </a:effectLst>
                  <a:latin typeface="Arial" charset="0"/>
                  <a:cs typeface="+mn-cs"/>
                </a:rPr>
                <a:t>%</a:t>
              </a:r>
            </a:p>
          </p:txBody>
        </p:sp>
        <p:sp>
          <p:nvSpPr>
            <p:cNvPr id="12" name="AutoShape 11"/>
            <p:cNvSpPr>
              <a:spLocks noChangeArrowheads="1"/>
            </p:cNvSpPr>
            <p:nvPr/>
          </p:nvSpPr>
          <p:spPr bwMode="auto">
            <a:xfrm>
              <a:off x="2171700" y="3200400"/>
              <a:ext cx="1371600" cy="1143000"/>
            </a:xfrm>
            <a:prstGeom prst="star5">
              <a:avLst/>
            </a:prstGeom>
            <a:gradFill rotWithShape="0">
              <a:gsLst>
                <a:gs pos="0">
                  <a:srgbClr val="F2E343"/>
                </a:gs>
                <a:gs pos="100000">
                  <a:srgbClr val="F2E343">
                    <a:gamma/>
                    <a:shade val="46275"/>
                    <a:invGamma/>
                  </a:srgbClr>
                </a:gs>
              </a:gsLst>
              <a:lin ang="18900000" scaled="1"/>
            </a:gradFill>
            <a:ln w="9525">
              <a:noFill/>
              <a:miter lim="800000"/>
              <a:headEnd/>
              <a:tailEnd/>
            </a:ln>
            <a:effectLst>
              <a:outerShdw dist="35921" dir="2700000" algn="ctr" rotWithShape="0">
                <a:schemeClr val="tx1"/>
              </a:outerShdw>
            </a:effectLst>
          </p:spPr>
          <p:txBody>
            <a:bodyPr wrap="none" anchor="ctr"/>
            <a:lstStyle/>
            <a:p>
              <a:pPr algn="ctr">
                <a:defRPr/>
              </a:pPr>
              <a:endParaRPr lang="en-US" dirty="0">
                <a:latin typeface="Arial" charset="0"/>
                <a:cs typeface="+mn-cs"/>
              </a:endParaRPr>
            </a:p>
          </p:txBody>
        </p:sp>
        <p:sp>
          <p:nvSpPr>
            <p:cNvPr id="13" name="Rectangle 13"/>
            <p:cNvSpPr>
              <a:spLocks noChangeArrowheads="1"/>
            </p:cNvSpPr>
            <p:nvPr/>
          </p:nvSpPr>
          <p:spPr bwMode="auto">
            <a:xfrm>
              <a:off x="2249488" y="3659188"/>
              <a:ext cx="1216025" cy="305212"/>
            </a:xfrm>
            <a:prstGeom prst="rect">
              <a:avLst/>
            </a:prstGeom>
            <a:noFill/>
            <a:ln w="9525">
              <a:noFill/>
              <a:miter lim="800000"/>
              <a:headEnd/>
              <a:tailEnd/>
            </a:ln>
          </p:spPr>
          <p:txBody>
            <a:bodyPr lIns="90488" tIns="44450" rIns="90488" bIns="44450">
              <a:spAutoFit/>
            </a:bodyPr>
            <a:lstStyle/>
            <a:p>
              <a:pPr algn="ctr" eaLnBrk="0" hangingPunct="0"/>
              <a:r>
                <a:rPr lang="en-US" sz="1400" dirty="0" smtClean="0"/>
                <a:t>CADETE</a:t>
              </a:r>
              <a:endParaRPr lang="en-US" sz="1400" dirty="0"/>
            </a:p>
          </p:txBody>
        </p:sp>
      </p:grpSp>
      <p:sp>
        <p:nvSpPr>
          <p:cNvPr id="14" name="Rectangle 7"/>
          <p:cNvSpPr>
            <a:spLocks noChangeArrowheads="1"/>
          </p:cNvSpPr>
          <p:nvPr/>
        </p:nvSpPr>
        <p:spPr bwMode="auto">
          <a:xfrm>
            <a:off x="5257800" y="1332463"/>
            <a:ext cx="2868565" cy="905058"/>
          </a:xfrm>
          <a:prstGeom prst="rect">
            <a:avLst/>
          </a:prstGeom>
          <a:solidFill>
            <a:srgbClr val="FFCC00"/>
          </a:solidFill>
          <a:ln w="12700">
            <a:solidFill>
              <a:schemeClr val="tx1"/>
            </a:solidFill>
            <a:miter lim="800000"/>
            <a:headEnd type="none" w="sm" len="sm"/>
            <a:tailEnd type="none" w="sm" len="sm"/>
          </a:ln>
          <a:effectLst>
            <a:outerShdw dist="107763" dir="2700000" algn="ctr" rotWithShape="0">
              <a:schemeClr val="bg2"/>
            </a:outerShdw>
          </a:effectLst>
        </p:spPr>
        <p:txBody>
          <a:bodyPr wrap="none" anchor="ctr"/>
          <a:lstStyle/>
          <a:p>
            <a:pPr algn="ctr">
              <a:defRPr/>
            </a:pPr>
            <a:r>
              <a:rPr lang="es-MX" dirty="0" smtClean="0">
                <a:latin typeface="+mj-lt"/>
              </a:rPr>
              <a:t>Sólo pruebas cronometradas</a:t>
            </a:r>
            <a:endParaRPr lang="es-MX" dirty="0">
              <a:latin typeface="+mj-lt"/>
            </a:endParaRPr>
          </a:p>
        </p:txBody>
      </p:sp>
      <p:sp>
        <p:nvSpPr>
          <p:cNvPr id="15" name="Line 8"/>
          <p:cNvSpPr>
            <a:spLocks noChangeShapeType="1"/>
          </p:cNvSpPr>
          <p:nvPr/>
        </p:nvSpPr>
        <p:spPr bwMode="auto">
          <a:xfrm flipH="1">
            <a:off x="4104058" y="2078771"/>
            <a:ext cx="1153742" cy="457200"/>
          </a:xfrm>
          <a:prstGeom prst="line">
            <a:avLst/>
          </a:prstGeom>
          <a:noFill/>
          <a:ln w="57150">
            <a:solidFill>
              <a:schemeClr val="tx1"/>
            </a:solidFill>
            <a:round/>
            <a:headEnd type="none" w="sm" len="sm"/>
            <a:tailEnd type="triangle" w="med" len="lg"/>
          </a:ln>
        </p:spPr>
        <p:txBody>
          <a:bodyPr wrap="none" anchor="ctr"/>
          <a:lstStyle/>
          <a:p>
            <a:endParaRPr lang="en-US"/>
          </a:p>
        </p:txBody>
      </p:sp>
    </p:spTree>
    <p:extLst>
      <p:ext uri="{BB962C8B-B14F-4D97-AF65-F5344CB8AC3E}">
        <p14:creationId xmlns:p14="http://schemas.microsoft.com/office/powerpoint/2010/main" val="12026205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smtClean="0">
                <a:solidFill>
                  <a:srgbClr val="FF0000"/>
                </a:solidFill>
              </a:rPr>
              <a:t>Proceso de Evaluación</a:t>
            </a:r>
            <a:endParaRPr lang="es-MX" b="1" dirty="0">
              <a:solidFill>
                <a:srgbClr val="FF0000"/>
              </a:solidFill>
            </a:endParaRPr>
          </a:p>
        </p:txBody>
      </p:sp>
      <p:sp>
        <p:nvSpPr>
          <p:cNvPr id="3" name="Content Placeholder 2"/>
          <p:cNvSpPr>
            <a:spLocks noGrp="1"/>
          </p:cNvSpPr>
          <p:nvPr>
            <p:ph idx="1"/>
          </p:nvPr>
        </p:nvSpPr>
        <p:spPr>
          <a:xfrm>
            <a:off x="457200" y="1295400"/>
            <a:ext cx="7620000" cy="5105400"/>
          </a:xfrm>
        </p:spPr>
        <p:txBody>
          <a:bodyPr/>
          <a:lstStyle/>
          <a:p>
            <a:pPr marL="114300" indent="0" algn="ctr">
              <a:buNone/>
            </a:pPr>
            <a:r>
              <a:rPr lang="es-ES" u="sng" dirty="0" smtClean="0">
                <a:latin typeface="+mj-lt"/>
              </a:rPr>
              <a:t> Evaluación </a:t>
            </a:r>
            <a:r>
              <a:rPr lang="es-ES" u="sng" dirty="0">
                <a:latin typeface="+mj-lt"/>
              </a:rPr>
              <a:t>de aptitud del candidato (CFA)</a:t>
            </a:r>
          </a:p>
          <a:p>
            <a:r>
              <a:rPr lang="es-ES" dirty="0">
                <a:latin typeface="+mj-lt"/>
              </a:rPr>
              <a:t>  Lanzamiento de baloncesto</a:t>
            </a:r>
          </a:p>
          <a:p>
            <a:r>
              <a:rPr lang="es-ES" dirty="0">
                <a:latin typeface="+mj-lt"/>
              </a:rPr>
              <a:t>  </a:t>
            </a:r>
            <a:r>
              <a:rPr lang="es-ES" dirty="0" err="1">
                <a:latin typeface="+mj-lt"/>
              </a:rPr>
              <a:t>Pull</a:t>
            </a:r>
            <a:r>
              <a:rPr lang="es-ES" dirty="0">
                <a:latin typeface="+mj-lt"/>
              </a:rPr>
              <a:t>-ups</a:t>
            </a:r>
          </a:p>
          <a:p>
            <a:r>
              <a:rPr lang="es-ES" dirty="0">
                <a:latin typeface="+mj-lt"/>
              </a:rPr>
              <a:t>  </a:t>
            </a:r>
            <a:r>
              <a:rPr lang="es-ES" dirty="0" err="1">
                <a:latin typeface="+mj-lt"/>
              </a:rPr>
              <a:t>Shuttle</a:t>
            </a:r>
            <a:r>
              <a:rPr lang="es-ES" dirty="0">
                <a:latin typeface="+mj-lt"/>
              </a:rPr>
              <a:t> Run</a:t>
            </a:r>
          </a:p>
          <a:p>
            <a:r>
              <a:rPr lang="es-ES" dirty="0">
                <a:latin typeface="+mj-lt"/>
              </a:rPr>
              <a:t>  Sentadillas modificadas</a:t>
            </a:r>
          </a:p>
          <a:p>
            <a:r>
              <a:rPr lang="es-ES" dirty="0">
                <a:latin typeface="+mj-lt"/>
              </a:rPr>
              <a:t>  Lagartijas</a:t>
            </a:r>
          </a:p>
          <a:p>
            <a:r>
              <a:rPr lang="es-ES" dirty="0">
                <a:latin typeface="+mj-lt"/>
              </a:rPr>
              <a:t>  Una milla de </a:t>
            </a:r>
            <a:r>
              <a:rPr lang="es-ES" dirty="0" smtClean="0">
                <a:latin typeface="+mj-lt"/>
              </a:rPr>
              <a:t>carrera</a:t>
            </a:r>
          </a:p>
          <a:p>
            <a:endParaRPr lang="es-ES" dirty="0">
              <a:latin typeface="+mj-lt"/>
            </a:endParaRPr>
          </a:p>
          <a:p>
            <a:pPr marL="114300" indent="0" algn="ctr">
              <a:buNone/>
            </a:pPr>
            <a:r>
              <a:rPr lang="es-ES" dirty="0" smtClean="0">
                <a:latin typeface="+mj-lt"/>
              </a:rPr>
              <a:t>         </a:t>
            </a:r>
            <a:r>
              <a:rPr lang="es-ES" u="sng" dirty="0" smtClean="0">
                <a:latin typeface="+mj-lt"/>
              </a:rPr>
              <a:t>MMA </a:t>
            </a:r>
            <a:r>
              <a:rPr lang="es-ES" u="sng" dirty="0">
                <a:latin typeface="+mj-lt"/>
              </a:rPr>
              <a:t>y CGA - Examen de Aptitud Física (PFE)</a:t>
            </a:r>
          </a:p>
          <a:p>
            <a:r>
              <a:rPr lang="es-ES" dirty="0">
                <a:latin typeface="+mj-lt"/>
              </a:rPr>
              <a:t>  Lagartijas</a:t>
            </a:r>
          </a:p>
          <a:p>
            <a:r>
              <a:rPr lang="es-ES" dirty="0">
                <a:latin typeface="+mj-lt"/>
              </a:rPr>
              <a:t>  </a:t>
            </a:r>
            <a:r>
              <a:rPr lang="es-ES" dirty="0" err="1">
                <a:latin typeface="+mj-lt"/>
              </a:rPr>
              <a:t>Sit</a:t>
            </a:r>
            <a:r>
              <a:rPr lang="es-ES" dirty="0">
                <a:latin typeface="+mj-lt"/>
              </a:rPr>
              <a:t>-Ups</a:t>
            </a:r>
          </a:p>
          <a:p>
            <a:r>
              <a:rPr lang="es-ES" dirty="0">
                <a:latin typeface="+mj-lt"/>
              </a:rPr>
              <a:t>  1.5 </a:t>
            </a:r>
            <a:r>
              <a:rPr lang="es-ES" dirty="0" smtClean="0">
                <a:latin typeface="+mj-lt"/>
              </a:rPr>
              <a:t>milla corriendo</a:t>
            </a:r>
            <a:endParaRPr lang="en-US" dirty="0">
              <a:latin typeface="+mj-lt"/>
            </a:endParaRPr>
          </a:p>
        </p:txBody>
      </p:sp>
      <p:pic>
        <p:nvPicPr>
          <p:cNvPr id="4" name="Picture 5"/>
          <p:cNvPicPr>
            <a:picLocks noChangeAspect="1" noChangeArrowheads="1"/>
          </p:cNvPicPr>
          <p:nvPr/>
        </p:nvPicPr>
        <p:blipFill>
          <a:blip r:embed="rId2" cstate="print"/>
          <a:srcRect/>
          <a:stretch>
            <a:fillRect/>
          </a:stretch>
        </p:blipFill>
        <p:spPr bwMode="auto">
          <a:xfrm>
            <a:off x="5257800" y="2209800"/>
            <a:ext cx="2927350" cy="2020310"/>
          </a:xfrm>
          <a:prstGeom prst="rect">
            <a:avLst/>
          </a:prstGeom>
          <a:noFill/>
          <a:ln w="9525">
            <a:noFill/>
            <a:miter lim="800000"/>
            <a:headEnd/>
            <a:tailEnd/>
          </a:ln>
        </p:spPr>
      </p:pic>
    </p:spTree>
    <p:extLst>
      <p:ext uri="{BB962C8B-B14F-4D97-AF65-F5344CB8AC3E}">
        <p14:creationId xmlns:p14="http://schemas.microsoft.com/office/powerpoint/2010/main" val="15792664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3200" b="1" dirty="0" smtClean="0">
                <a:solidFill>
                  <a:srgbClr val="FF0000"/>
                </a:solidFill>
              </a:rPr>
              <a:t>Estoy en 11vo grado en la preparatoria...                    </a:t>
            </a:r>
            <a:r>
              <a:rPr lang="es-ES" sz="3200" b="1" dirty="0">
                <a:solidFill>
                  <a:srgbClr val="FF0000"/>
                </a:solidFill>
              </a:rPr>
              <a:t>¿Cuál es el siguiente paso?</a:t>
            </a:r>
            <a:endParaRPr lang="en-US" sz="3200" b="1" dirty="0">
              <a:solidFill>
                <a:srgbClr val="FF0000"/>
              </a:solidFill>
            </a:endParaRPr>
          </a:p>
        </p:txBody>
      </p:sp>
      <p:sp>
        <p:nvSpPr>
          <p:cNvPr id="3" name="Content Placeholder 2"/>
          <p:cNvSpPr>
            <a:spLocks noGrp="1"/>
          </p:cNvSpPr>
          <p:nvPr>
            <p:ph idx="1"/>
          </p:nvPr>
        </p:nvSpPr>
        <p:spPr/>
        <p:txBody>
          <a:bodyPr>
            <a:normAutofit/>
          </a:bodyPr>
          <a:lstStyle/>
          <a:p>
            <a:r>
              <a:rPr lang="es-ES" sz="1600" dirty="0">
                <a:latin typeface="+mj-lt"/>
              </a:rPr>
              <a:t>Vaya en línea y abra un archivo en enero con las academias de su elección</a:t>
            </a:r>
          </a:p>
          <a:p>
            <a:r>
              <a:rPr lang="es-ES" sz="1600" dirty="0">
                <a:latin typeface="+mj-lt"/>
              </a:rPr>
              <a:t>Envíe puntajes estandarizados para SAT y / o ACT con porción de escritura</a:t>
            </a:r>
          </a:p>
          <a:p>
            <a:r>
              <a:rPr lang="es-ES" sz="1600" dirty="0">
                <a:latin typeface="+mj-lt"/>
              </a:rPr>
              <a:t>Enviar en Deportes y Actividades</a:t>
            </a:r>
          </a:p>
          <a:p>
            <a:endParaRPr lang="es-ES" sz="1600" dirty="0">
              <a:latin typeface="+mj-lt"/>
            </a:endParaRPr>
          </a:p>
          <a:p>
            <a:r>
              <a:rPr lang="es-ES" sz="1600" dirty="0">
                <a:latin typeface="+mj-lt"/>
              </a:rPr>
              <a:t>Solicite la Experiencia Líder de Verano O visite su Academia</a:t>
            </a:r>
          </a:p>
          <a:p>
            <a:endParaRPr lang="es-ES" sz="1600" dirty="0">
              <a:latin typeface="+mj-lt"/>
            </a:endParaRPr>
          </a:p>
          <a:p>
            <a:r>
              <a:rPr lang="es-ES" sz="1600" dirty="0">
                <a:latin typeface="+mj-lt"/>
              </a:rPr>
              <a:t>Obtenga información de contacto para Matemáticas, Inglés y Profesor de Ciencias</a:t>
            </a:r>
          </a:p>
          <a:p>
            <a:endParaRPr lang="es-ES" sz="1600" dirty="0">
              <a:latin typeface="+mj-lt"/>
            </a:endParaRPr>
          </a:p>
          <a:p>
            <a:r>
              <a:rPr lang="es-ES" sz="1600" dirty="0">
                <a:latin typeface="+mj-lt"/>
              </a:rPr>
              <a:t>Obtenga información de contacto para el consejero principal o el registrador</a:t>
            </a:r>
          </a:p>
          <a:p>
            <a:endParaRPr lang="es-ES" sz="1600" dirty="0">
              <a:latin typeface="+mj-lt"/>
            </a:endParaRPr>
          </a:p>
          <a:p>
            <a:r>
              <a:rPr lang="es-ES" sz="1600" dirty="0">
                <a:latin typeface="+mj-lt"/>
              </a:rPr>
              <a:t>En mayo, vaya en línea y abra un archivo con los funcionarios elegidos apropiados</a:t>
            </a:r>
          </a:p>
          <a:p>
            <a:endParaRPr lang="es-ES" sz="1600" dirty="0">
              <a:latin typeface="+mj-lt"/>
            </a:endParaRPr>
          </a:p>
          <a:p>
            <a:r>
              <a:rPr lang="es-ES" sz="1600" dirty="0">
                <a:latin typeface="+mj-lt"/>
              </a:rPr>
              <a:t>Practique la evaluación de aptitud del candidato para la academia / academias</a:t>
            </a:r>
          </a:p>
          <a:p>
            <a:r>
              <a:rPr lang="es-ES" sz="1600" dirty="0">
                <a:latin typeface="+mj-lt"/>
              </a:rPr>
              <a:t>  de su elección</a:t>
            </a:r>
          </a:p>
          <a:p>
            <a:endParaRPr lang="es-ES" sz="1600" dirty="0">
              <a:latin typeface="+mj-lt"/>
            </a:endParaRPr>
          </a:p>
          <a:p>
            <a:r>
              <a:rPr lang="es-ES" sz="1600" dirty="0">
                <a:latin typeface="+mj-lt"/>
              </a:rPr>
              <a:t>Solicite y asista a </a:t>
            </a:r>
            <a:r>
              <a:rPr lang="es-ES" sz="1600" dirty="0" err="1">
                <a:latin typeface="+mj-lt"/>
              </a:rPr>
              <a:t>Boys</a:t>
            </a:r>
            <a:r>
              <a:rPr lang="es-ES" sz="1600" dirty="0">
                <a:latin typeface="+mj-lt"/>
              </a:rPr>
              <a:t> </a:t>
            </a:r>
            <a:r>
              <a:rPr lang="es-ES" sz="1600" dirty="0" err="1">
                <a:latin typeface="+mj-lt"/>
              </a:rPr>
              <a:t>State</a:t>
            </a:r>
            <a:r>
              <a:rPr lang="es-ES" sz="1600" dirty="0">
                <a:latin typeface="+mj-lt"/>
              </a:rPr>
              <a:t> / </a:t>
            </a:r>
            <a:r>
              <a:rPr lang="es-ES" sz="1600" dirty="0" err="1">
                <a:latin typeface="+mj-lt"/>
              </a:rPr>
              <a:t>Girls</a:t>
            </a:r>
            <a:r>
              <a:rPr lang="es-ES" sz="1600" dirty="0">
                <a:latin typeface="+mj-lt"/>
              </a:rPr>
              <a:t> </a:t>
            </a:r>
            <a:r>
              <a:rPr lang="es-ES" sz="1600" dirty="0" err="1">
                <a:latin typeface="+mj-lt"/>
              </a:rPr>
              <a:t>State</a:t>
            </a:r>
            <a:endParaRPr lang="en-US" sz="1600" dirty="0">
              <a:latin typeface="+mj-lt"/>
            </a:endParaRPr>
          </a:p>
        </p:txBody>
      </p:sp>
    </p:spTree>
    <p:extLst>
      <p:ext uri="{BB962C8B-B14F-4D97-AF65-F5344CB8AC3E}">
        <p14:creationId xmlns:p14="http://schemas.microsoft.com/office/powerpoint/2010/main" val="39970013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800" b="1" kern="0" spc="0" dirty="0" err="1" smtClean="0">
                <a:solidFill>
                  <a:srgbClr val="FF0000"/>
                </a:solidFill>
                <a:effectLst>
                  <a:outerShdw blurRad="50800" dist="50800" dir="5400000" algn="ctr" rotWithShape="0">
                    <a:schemeClr val="accent2"/>
                  </a:outerShdw>
                </a:effectLst>
              </a:rPr>
              <a:t>Pensamientos</a:t>
            </a:r>
            <a:r>
              <a:rPr lang="en-US" sz="4800" b="1" kern="0" spc="0" dirty="0" smtClean="0">
                <a:solidFill>
                  <a:srgbClr val="FF0000"/>
                </a:solidFill>
                <a:effectLst>
                  <a:outerShdw blurRad="50800" dist="50800" dir="5400000" algn="ctr" rotWithShape="0">
                    <a:schemeClr val="accent2"/>
                  </a:outerShdw>
                </a:effectLst>
              </a:rPr>
              <a:t> Finales</a:t>
            </a:r>
            <a:r>
              <a:rPr lang="en-US" sz="4800" b="1" kern="0" spc="0" dirty="0">
                <a:solidFill>
                  <a:srgbClr val="FF0000"/>
                </a:solidFill>
              </a:rPr>
              <a:t/>
            </a:r>
            <a:br>
              <a:rPr lang="en-US" sz="4800" b="1" kern="0" spc="0" dirty="0">
                <a:solidFill>
                  <a:srgbClr val="FF0000"/>
                </a:solidFill>
              </a:rPr>
            </a:br>
            <a:endParaRPr lang="en-US" dirty="0"/>
          </a:p>
        </p:txBody>
      </p:sp>
      <p:sp>
        <p:nvSpPr>
          <p:cNvPr id="3" name="Content Placeholder 2"/>
          <p:cNvSpPr>
            <a:spLocks noGrp="1"/>
          </p:cNvSpPr>
          <p:nvPr>
            <p:ph idx="1"/>
          </p:nvPr>
        </p:nvSpPr>
        <p:spPr/>
        <p:txBody>
          <a:bodyPr>
            <a:normAutofit fontScale="62500" lnSpcReduction="20000"/>
          </a:bodyPr>
          <a:lstStyle/>
          <a:p>
            <a:pPr marL="114300" indent="0" algn="ctr">
              <a:buNone/>
            </a:pPr>
            <a:r>
              <a:rPr lang="es-ES" dirty="0" smtClean="0"/>
              <a:t> </a:t>
            </a:r>
            <a:r>
              <a:rPr lang="es-ES" b="1" u="sng" dirty="0" smtClean="0"/>
              <a:t>Recuerde</a:t>
            </a:r>
            <a:r>
              <a:rPr lang="es-ES" b="1" u="sng" dirty="0"/>
              <a:t>, ¡la admisión a una academia de servicio es competitiva!</a:t>
            </a:r>
          </a:p>
          <a:p>
            <a:endParaRPr lang="es-ES" dirty="0"/>
          </a:p>
          <a:p>
            <a:r>
              <a:rPr lang="es-ES" dirty="0"/>
              <a:t>¡Comenzar temprano! Explore los sitios web de admisiones.</a:t>
            </a:r>
          </a:p>
          <a:p>
            <a:endParaRPr lang="es-ES" dirty="0"/>
          </a:p>
          <a:p>
            <a:r>
              <a:rPr lang="es-ES" dirty="0"/>
              <a:t>¡Determina si una academia es adecuada para ti!</a:t>
            </a:r>
          </a:p>
          <a:p>
            <a:endParaRPr lang="es-ES" dirty="0"/>
          </a:p>
          <a:p>
            <a:r>
              <a:rPr lang="es-ES" dirty="0"/>
              <a:t>Considere las becas Senior ROTC y ROTC en la universidad</a:t>
            </a:r>
          </a:p>
          <a:p>
            <a:endParaRPr lang="es-ES" dirty="0"/>
          </a:p>
          <a:p>
            <a:r>
              <a:rPr lang="es-ES" dirty="0"/>
              <a:t>Prepárese académicamente</a:t>
            </a:r>
          </a:p>
          <a:p>
            <a:endParaRPr lang="es-ES" dirty="0"/>
          </a:p>
          <a:p>
            <a:r>
              <a:rPr lang="es-ES" dirty="0"/>
              <a:t>SAT y ACT de </a:t>
            </a:r>
            <a:r>
              <a:rPr lang="es-ES" dirty="0" smtClean="0"/>
              <a:t>" Score Académico"</a:t>
            </a:r>
            <a:endParaRPr lang="es-ES" dirty="0"/>
          </a:p>
          <a:p>
            <a:r>
              <a:rPr lang="es-ES" dirty="0"/>
              <a:t>Realice las pruebas temprano y con frecuencia, use </a:t>
            </a:r>
            <a:r>
              <a:rPr lang="es-ES" b="1" u="sng" dirty="0"/>
              <a:t>march2success.com</a:t>
            </a:r>
          </a:p>
          <a:p>
            <a:endParaRPr lang="es-ES" dirty="0"/>
          </a:p>
          <a:p>
            <a:r>
              <a:rPr lang="es-ES" dirty="0"/>
              <a:t>Participe en deportes y actividades extracurriculares</a:t>
            </a:r>
          </a:p>
          <a:p>
            <a:r>
              <a:rPr lang="es-ES" b="1" u="sng" dirty="0"/>
              <a:t>¡Sé un atleta! (¡Prepárate físicamente!)</a:t>
            </a:r>
          </a:p>
          <a:p>
            <a:r>
              <a:rPr lang="es-ES" b="1" u="sng" dirty="0"/>
              <a:t>¡Sé un </a:t>
            </a:r>
            <a:r>
              <a:rPr lang="es-ES" b="1" u="sng" dirty="0" smtClean="0"/>
              <a:t>líder!</a:t>
            </a:r>
            <a:endParaRPr lang="es-ES" b="1" u="sng" dirty="0"/>
          </a:p>
          <a:p>
            <a:endParaRPr lang="es-ES" dirty="0"/>
          </a:p>
          <a:p>
            <a:r>
              <a:rPr lang="es-ES" dirty="0"/>
              <a:t>Visita las Academias.</a:t>
            </a:r>
          </a:p>
          <a:p>
            <a:r>
              <a:rPr lang="es-ES" dirty="0"/>
              <a:t>Experiencia de líder de verano</a:t>
            </a:r>
          </a:p>
          <a:p>
            <a:r>
              <a:rPr lang="es-ES" dirty="0"/>
              <a:t>Durante el año escolar</a:t>
            </a:r>
          </a:p>
          <a:p>
            <a:r>
              <a:rPr lang="es-ES" dirty="0"/>
              <a:t>Tour virtual</a:t>
            </a:r>
          </a:p>
        </p:txBody>
      </p:sp>
    </p:spTree>
    <p:extLst>
      <p:ext uri="{BB962C8B-B14F-4D97-AF65-F5344CB8AC3E}">
        <p14:creationId xmlns:p14="http://schemas.microsoft.com/office/powerpoint/2010/main" val="6477906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smtClean="0">
                <a:solidFill>
                  <a:srgbClr val="FF0000"/>
                </a:solidFill>
              </a:rPr>
              <a:t>Militar</a:t>
            </a:r>
            <a:endParaRPr lang="es-MX" b="1" dirty="0">
              <a:solidFill>
                <a:srgbClr val="FF0000"/>
              </a:solidFill>
            </a:endParaRPr>
          </a:p>
        </p:txBody>
      </p:sp>
      <p:sp>
        <p:nvSpPr>
          <p:cNvPr id="3" name="Content Placeholder 2"/>
          <p:cNvSpPr>
            <a:spLocks noGrp="1"/>
          </p:cNvSpPr>
          <p:nvPr>
            <p:ph idx="1"/>
          </p:nvPr>
        </p:nvSpPr>
        <p:spPr>
          <a:xfrm>
            <a:off x="465992" y="1524000"/>
            <a:ext cx="7620000" cy="4800600"/>
          </a:xfrm>
        </p:spPr>
        <p:txBody>
          <a:bodyPr>
            <a:normAutofit fontScale="92500" lnSpcReduction="10000"/>
          </a:bodyPr>
          <a:lstStyle/>
          <a:p>
            <a:r>
              <a:rPr lang="es-ES" b="1" dirty="0">
                <a:solidFill>
                  <a:srgbClr val="00B050"/>
                </a:solidFill>
                <a:latin typeface="+mj-lt"/>
              </a:rPr>
              <a:t>Cuerpo de entrenamiento de oficiales de reserva (ROTC) </a:t>
            </a:r>
            <a:r>
              <a:rPr lang="es-ES" dirty="0">
                <a:latin typeface="+mj-lt"/>
              </a:rPr>
              <a:t>- Un programa basado en la universidad para entrenar a oficiales comisionados de las fuerzas armadas de los Estados Unidos. El ROTC ofrece una beca que ayuda con los gastos educativos. Consulte los sitios web de ROTC de la universidad para obtener más información. Cada rama militar tiene su propia página de becas ROTC (</a:t>
            </a:r>
            <a:r>
              <a:rPr lang="es-ES" dirty="0">
                <a:solidFill>
                  <a:srgbClr val="D09E00"/>
                </a:solidFill>
                <a:latin typeface="+mj-lt"/>
              </a:rPr>
              <a:t>Marina, Ejército, Fuerza Aérea</a:t>
            </a:r>
            <a:r>
              <a:rPr lang="es-ES" dirty="0">
                <a:latin typeface="+mj-lt"/>
              </a:rPr>
              <a:t>)</a:t>
            </a:r>
          </a:p>
          <a:p>
            <a:r>
              <a:rPr lang="es-ES" dirty="0">
                <a:latin typeface="+mj-lt"/>
              </a:rPr>
              <a:t>ROTC comienza en la escuela secundaria (JROTC)</a:t>
            </a:r>
          </a:p>
          <a:p>
            <a:r>
              <a:rPr lang="es-ES" b="1" dirty="0">
                <a:solidFill>
                  <a:srgbClr val="00B050"/>
                </a:solidFill>
                <a:latin typeface="+mj-lt"/>
              </a:rPr>
              <a:t>Alistarse </a:t>
            </a:r>
            <a:r>
              <a:rPr lang="es-ES" dirty="0">
                <a:latin typeface="+mj-lt"/>
              </a:rPr>
              <a:t>- Alistarse en servicio activo de los militares (Marina, Ejército, Fuerza Aérea, Guardacostas, Guardia Nacional o Infantes de Marina) o en las reservas requiere un compromiso de 4 a 6 años.</a:t>
            </a:r>
          </a:p>
          <a:p>
            <a:r>
              <a:rPr lang="es-ES" b="1" dirty="0">
                <a:latin typeface="+mj-lt"/>
              </a:rPr>
              <a:t>Batería de Aptitud Vocacional de los Servicios Armados (ASVAB) </a:t>
            </a:r>
            <a:r>
              <a:rPr lang="es-ES" dirty="0">
                <a:latin typeface="+mj-lt"/>
              </a:rPr>
              <a:t>- Esta prueba tiene preguntas que son similares al SAT y al ACT, pero es más amplia en la evaluación de las posibles habilidades de preparación profesional.</a:t>
            </a:r>
            <a:endParaRPr lang="en-US" dirty="0">
              <a:latin typeface="+mj-lt"/>
            </a:endParaRPr>
          </a:p>
        </p:txBody>
      </p:sp>
    </p:spTree>
    <p:extLst>
      <p:ext uri="{BB962C8B-B14F-4D97-AF65-F5344CB8AC3E}">
        <p14:creationId xmlns:p14="http://schemas.microsoft.com/office/powerpoint/2010/main" val="9408354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a:solidFill>
                  <a:srgbClr val="FF0000"/>
                </a:solidFill>
              </a:rPr>
              <a:t>5 pilares de preparación universitaria y profesional</a:t>
            </a:r>
            <a:endParaRPr lang="en-US" b="1" dirty="0">
              <a:solidFill>
                <a:srgbClr val="FF0000"/>
              </a:solidFill>
            </a:endParaRPr>
          </a:p>
        </p:txBody>
      </p:sp>
      <p:sp>
        <p:nvSpPr>
          <p:cNvPr id="3" name="Content Placeholder 2"/>
          <p:cNvSpPr>
            <a:spLocks noGrp="1"/>
          </p:cNvSpPr>
          <p:nvPr>
            <p:ph idx="1"/>
          </p:nvPr>
        </p:nvSpPr>
        <p:spPr/>
        <p:txBody>
          <a:bodyPr/>
          <a:lstStyle/>
          <a:p>
            <a:pPr marL="114300" indent="0">
              <a:buNone/>
            </a:pPr>
            <a:r>
              <a:rPr lang="en-US" b="1" dirty="0" smtClean="0">
                <a:solidFill>
                  <a:srgbClr val="00B050"/>
                </a:solidFill>
              </a:rPr>
              <a:t>4. </a:t>
            </a:r>
            <a:r>
              <a:rPr lang="en-US" b="1" u="sng" dirty="0" smtClean="0">
                <a:solidFill>
                  <a:srgbClr val="00B050"/>
                </a:solidFill>
              </a:rPr>
              <a:t>La </a:t>
            </a:r>
            <a:r>
              <a:rPr lang="en-US" b="1" u="sng" dirty="0" err="1" smtClean="0">
                <a:solidFill>
                  <a:srgbClr val="00B050"/>
                </a:solidFill>
              </a:rPr>
              <a:t>Preparación</a:t>
            </a:r>
            <a:r>
              <a:rPr lang="en-US" b="1" u="sng" dirty="0" smtClean="0">
                <a:solidFill>
                  <a:srgbClr val="00B050"/>
                </a:solidFill>
              </a:rPr>
              <a:t> para las </a:t>
            </a:r>
            <a:r>
              <a:rPr lang="es-ES" b="1" u="sng" dirty="0" smtClean="0">
                <a:solidFill>
                  <a:srgbClr val="00B050"/>
                </a:solidFill>
              </a:rPr>
              <a:t>Admisiones</a:t>
            </a:r>
            <a:r>
              <a:rPr lang="es-ES" b="1" u="sng" dirty="0" smtClean="0"/>
              <a:t>: </a:t>
            </a:r>
            <a:r>
              <a:rPr lang="es-ES" dirty="0"/>
              <a:t>asegúrese de que todos los estudiantes estén preparados para ingresar al </a:t>
            </a:r>
            <a:r>
              <a:rPr lang="es-ES" dirty="0" smtClean="0"/>
              <a:t>entrenamiento postsecundaria </a:t>
            </a:r>
            <a:r>
              <a:rPr lang="es-ES" dirty="0"/>
              <a:t>o carrera </a:t>
            </a:r>
            <a:r>
              <a:rPr lang="es-ES" dirty="0" smtClean="0"/>
              <a:t>de </a:t>
            </a:r>
            <a:r>
              <a:rPr lang="es-ES" dirty="0"/>
              <a:t>su elección. Estudiantes de segundo y tercer </a:t>
            </a:r>
            <a:r>
              <a:rPr lang="es-ES" dirty="0" smtClean="0"/>
              <a:t>año (Sophmores and Juniors) </a:t>
            </a:r>
            <a:r>
              <a:rPr lang="es-ES" dirty="0"/>
              <a:t>toman el PSAT y participan en otras oportunidades de preparación de exámenes.</a:t>
            </a:r>
          </a:p>
          <a:p>
            <a:pPr marL="114300" indent="0">
              <a:buNone/>
            </a:pPr>
            <a:r>
              <a:rPr lang="es-ES" b="1" u="sng" dirty="0"/>
              <a:t>Estudiantes:</a:t>
            </a:r>
          </a:p>
          <a:p>
            <a:pPr marL="114300" indent="0">
              <a:buNone/>
            </a:pPr>
            <a:r>
              <a:rPr lang="es-ES" dirty="0" smtClean="0"/>
              <a:t>Mantengan </a:t>
            </a:r>
            <a:r>
              <a:rPr lang="es-ES" dirty="0"/>
              <a:t>un promedio de </a:t>
            </a:r>
            <a:r>
              <a:rPr lang="es-ES" dirty="0" smtClean="0"/>
              <a:t>puntaje y rango </a:t>
            </a:r>
            <a:r>
              <a:rPr lang="es-ES" dirty="0"/>
              <a:t>de </a:t>
            </a:r>
            <a:r>
              <a:rPr lang="es-ES" dirty="0" smtClean="0"/>
              <a:t>clase alto.</a:t>
            </a:r>
            <a:endParaRPr lang="es-ES" dirty="0"/>
          </a:p>
          <a:p>
            <a:pPr marL="114300" indent="0">
              <a:buNone/>
            </a:pPr>
            <a:r>
              <a:rPr lang="es-ES" dirty="0" smtClean="0"/>
              <a:t>Tomen </a:t>
            </a:r>
            <a:r>
              <a:rPr lang="es-ES" dirty="0"/>
              <a:t>el </a:t>
            </a:r>
            <a:r>
              <a:rPr lang="es-ES" dirty="0">
                <a:solidFill>
                  <a:srgbClr val="FF3300"/>
                </a:solidFill>
              </a:rPr>
              <a:t>PSAT</a:t>
            </a:r>
            <a:r>
              <a:rPr lang="es-ES" dirty="0"/>
              <a:t> seriamente y </a:t>
            </a:r>
            <a:r>
              <a:rPr lang="es-ES" dirty="0" smtClean="0"/>
              <a:t>utilicen </a:t>
            </a:r>
            <a:r>
              <a:rPr lang="es-ES" dirty="0" smtClean="0">
                <a:solidFill>
                  <a:srgbClr val="FF3300"/>
                </a:solidFill>
              </a:rPr>
              <a:t>“</a:t>
            </a:r>
            <a:r>
              <a:rPr lang="es-ES" dirty="0" err="1" smtClean="0">
                <a:solidFill>
                  <a:srgbClr val="FF3300"/>
                </a:solidFill>
              </a:rPr>
              <a:t>My</a:t>
            </a:r>
            <a:r>
              <a:rPr lang="es-ES" dirty="0" smtClean="0">
                <a:solidFill>
                  <a:srgbClr val="FF3300"/>
                </a:solidFill>
              </a:rPr>
              <a:t> </a:t>
            </a:r>
            <a:r>
              <a:rPr lang="es-ES" dirty="0" err="1">
                <a:solidFill>
                  <a:srgbClr val="FF3300"/>
                </a:solidFill>
              </a:rPr>
              <a:t>College</a:t>
            </a:r>
            <a:r>
              <a:rPr lang="es-ES" dirty="0">
                <a:solidFill>
                  <a:srgbClr val="FF3300"/>
                </a:solidFill>
              </a:rPr>
              <a:t> </a:t>
            </a:r>
            <a:r>
              <a:rPr lang="es-ES" dirty="0" err="1" smtClean="0">
                <a:solidFill>
                  <a:srgbClr val="FF3300"/>
                </a:solidFill>
              </a:rPr>
              <a:t>QuickStart</a:t>
            </a:r>
            <a:r>
              <a:rPr lang="es-ES" dirty="0" smtClean="0">
                <a:solidFill>
                  <a:srgbClr val="FF3300"/>
                </a:solidFill>
              </a:rPr>
              <a:t>” </a:t>
            </a:r>
            <a:r>
              <a:rPr lang="es-ES" dirty="0" smtClean="0"/>
              <a:t>para ayudarse </a:t>
            </a:r>
            <a:r>
              <a:rPr lang="es-ES" dirty="0"/>
              <a:t>a prepararse para el </a:t>
            </a:r>
            <a:r>
              <a:rPr lang="es-ES" dirty="0">
                <a:solidFill>
                  <a:srgbClr val="FF3300"/>
                </a:solidFill>
              </a:rPr>
              <a:t>SAT y ACT.</a:t>
            </a:r>
          </a:p>
          <a:p>
            <a:pPr marL="114300" indent="0">
              <a:buNone/>
            </a:pPr>
            <a:r>
              <a:rPr lang="es-ES" dirty="0" smtClean="0"/>
              <a:t>Conozcan </a:t>
            </a:r>
            <a:r>
              <a:rPr lang="es-ES" dirty="0"/>
              <a:t>al Asesor de Recursos Universitarios y de Carreras en el Centro de Recursos para Colegios y Carreras de su escuela </a:t>
            </a:r>
            <a:r>
              <a:rPr lang="es-ES" dirty="0" smtClean="0"/>
              <a:t>preparatoria.</a:t>
            </a:r>
            <a:endParaRPr lang="es-ES" dirty="0"/>
          </a:p>
        </p:txBody>
      </p:sp>
    </p:spTree>
    <p:extLst>
      <p:ext uri="{BB962C8B-B14F-4D97-AF65-F5344CB8AC3E}">
        <p14:creationId xmlns:p14="http://schemas.microsoft.com/office/powerpoint/2010/main" val="1133141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smtClean="0">
                <a:solidFill>
                  <a:srgbClr val="FF0000"/>
                </a:solidFill>
                <a:latin typeface="Clarendon BT" panose="02040704040505020204" pitchFamily="18" charset="0"/>
              </a:rPr>
              <a:t>Habilidades Duras</a:t>
            </a:r>
            <a:endParaRPr lang="es-MX" b="1" dirty="0">
              <a:solidFill>
                <a:srgbClr val="FF0000"/>
              </a:solidFill>
              <a:latin typeface="Clarendon BT" panose="02040704040505020204" pitchFamily="18" charset="0"/>
            </a:endParaRPr>
          </a:p>
        </p:txBody>
      </p:sp>
      <p:sp>
        <p:nvSpPr>
          <p:cNvPr id="3" name="Content Placeholder 2"/>
          <p:cNvSpPr>
            <a:spLocks noGrp="1"/>
          </p:cNvSpPr>
          <p:nvPr>
            <p:ph idx="1"/>
          </p:nvPr>
        </p:nvSpPr>
        <p:spPr/>
        <p:txBody>
          <a:bodyPr/>
          <a:lstStyle/>
          <a:p>
            <a:pPr marL="114300" indent="0">
              <a:buNone/>
            </a:pPr>
            <a:r>
              <a:rPr lang="es-ES" dirty="0"/>
              <a:t>Habilidades que son específicas, medibles y posan habilidades enseñables.</a:t>
            </a:r>
          </a:p>
          <a:p>
            <a:pPr marL="114300" indent="0">
              <a:buNone/>
            </a:pPr>
            <a:r>
              <a:rPr lang="es-ES" dirty="0"/>
              <a:t>Necesario en un contexto dado. Por ejemplo, una solicitud de empleo</a:t>
            </a:r>
          </a:p>
          <a:p>
            <a:pPr marL="114300" indent="0">
              <a:buNone/>
            </a:pPr>
            <a:r>
              <a:rPr lang="es-ES" dirty="0" smtClean="0"/>
              <a:t>Habilidades duras incluye</a:t>
            </a:r>
            <a:r>
              <a:rPr lang="es-ES" dirty="0"/>
              <a:t>:</a:t>
            </a:r>
          </a:p>
          <a:p>
            <a:pPr marL="114300" indent="0">
              <a:buNone/>
            </a:pPr>
            <a:r>
              <a:rPr lang="es-ES" dirty="0"/>
              <a:t>Mecanografía</a:t>
            </a:r>
          </a:p>
          <a:p>
            <a:pPr marL="114300" indent="0">
              <a:buNone/>
            </a:pPr>
            <a:r>
              <a:rPr lang="es-ES" dirty="0"/>
              <a:t>Habilidad matemática</a:t>
            </a:r>
          </a:p>
          <a:p>
            <a:pPr marL="114300" indent="0">
              <a:buNone/>
            </a:pPr>
            <a:r>
              <a:rPr lang="es-ES" dirty="0"/>
              <a:t>Cálculo</a:t>
            </a:r>
          </a:p>
          <a:p>
            <a:pPr marL="114300" indent="0">
              <a:buNone/>
            </a:pPr>
            <a:r>
              <a:rPr lang="es-ES" dirty="0"/>
              <a:t>Desarrollo de software</a:t>
            </a:r>
          </a:p>
          <a:p>
            <a:pPr marL="114300" indent="0">
              <a:buNone/>
            </a:pPr>
            <a:r>
              <a:rPr lang="es-ES" dirty="0"/>
              <a:t>Maquinaria de funcionamiento</a:t>
            </a:r>
          </a:p>
          <a:p>
            <a:pPr marL="114300" indent="0">
              <a:buNone/>
            </a:pPr>
            <a:r>
              <a:rPr lang="es-ES" dirty="0"/>
              <a:t>Hablando lenguas extranjeras</a:t>
            </a:r>
            <a:endParaRPr lang="en-US" dirty="0"/>
          </a:p>
        </p:txBody>
      </p:sp>
    </p:spTree>
    <p:extLst>
      <p:ext uri="{BB962C8B-B14F-4D97-AF65-F5344CB8AC3E}">
        <p14:creationId xmlns:p14="http://schemas.microsoft.com/office/powerpoint/2010/main" val="7448587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a:solidFill>
                  <a:srgbClr val="FF0000"/>
                </a:solidFill>
              </a:rPr>
              <a:t>5 pilares de preparación universitaria y profesional</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marL="114300" indent="0">
              <a:buNone/>
            </a:pPr>
            <a:r>
              <a:rPr lang="en-US" b="1" dirty="0" smtClean="0">
                <a:solidFill>
                  <a:srgbClr val="00B050"/>
                </a:solidFill>
              </a:rPr>
              <a:t>5. </a:t>
            </a:r>
            <a:r>
              <a:rPr lang="es-ES" b="1" u="sng" dirty="0">
                <a:solidFill>
                  <a:srgbClr val="00B050"/>
                </a:solidFill>
              </a:rPr>
              <a:t>Preparación financiera: </a:t>
            </a:r>
            <a:r>
              <a:rPr lang="es-ES" dirty="0" smtClean="0"/>
              <a:t>proporciona conocimiento </a:t>
            </a:r>
            <a:r>
              <a:rPr lang="es-ES" dirty="0"/>
              <a:t>y apoyo crítico para que todos los estudiantes puedan </a:t>
            </a:r>
            <a:r>
              <a:rPr lang="es-ES" dirty="0" smtClean="0"/>
              <a:t>tener acceso a </a:t>
            </a:r>
            <a:r>
              <a:rPr lang="es-ES" dirty="0"/>
              <a:t>su futuro. FBISD ofrece talleres </a:t>
            </a:r>
            <a:r>
              <a:rPr lang="es-ES" dirty="0" smtClean="0"/>
              <a:t>para </a:t>
            </a:r>
            <a:r>
              <a:rPr lang="es-ES" dirty="0"/>
              <a:t>padres sobre ayuda financiera y becas. Los asesores están disponibles para ayudar a los padres a completar su Solicitud Gratuita de Ayuda Federal para Estudiantes (FAFSA) junto con los eventos </a:t>
            </a:r>
            <a:r>
              <a:rPr lang="es-ES" dirty="0" smtClean="0"/>
              <a:t>de finalización de FAFSA </a:t>
            </a:r>
            <a:r>
              <a:rPr lang="es-ES" dirty="0"/>
              <a:t>en todo el distrito donde </a:t>
            </a:r>
            <a:r>
              <a:rPr lang="es-ES" dirty="0" smtClean="0"/>
              <a:t>habrá la ayuda de profesionales de impuestos disponible.</a:t>
            </a:r>
            <a:endParaRPr lang="es-ES" dirty="0"/>
          </a:p>
          <a:p>
            <a:pPr marL="114300" indent="0">
              <a:buNone/>
            </a:pPr>
            <a:r>
              <a:rPr lang="es-ES" b="1" u="sng" dirty="0"/>
              <a:t>Estudiantes:</a:t>
            </a:r>
          </a:p>
          <a:p>
            <a:pPr marL="114300" indent="0">
              <a:buNone/>
            </a:pPr>
            <a:r>
              <a:rPr lang="es-ES" dirty="0"/>
              <a:t>No </a:t>
            </a:r>
            <a:r>
              <a:rPr lang="es-ES" dirty="0" smtClean="0"/>
              <a:t>dejen </a:t>
            </a:r>
            <a:r>
              <a:rPr lang="es-ES" dirty="0"/>
              <a:t>que el dinero </a:t>
            </a:r>
            <a:r>
              <a:rPr lang="es-ES" dirty="0" smtClean="0"/>
              <a:t>les </a:t>
            </a:r>
            <a:r>
              <a:rPr lang="es-ES" dirty="0"/>
              <a:t>impida perseguir sus sueños.</a:t>
            </a:r>
          </a:p>
          <a:p>
            <a:pPr marL="114300" indent="0">
              <a:buNone/>
            </a:pPr>
            <a:r>
              <a:rPr lang="es-ES" dirty="0" smtClean="0"/>
              <a:t>Conozcan </a:t>
            </a:r>
            <a:r>
              <a:rPr lang="es-ES" dirty="0"/>
              <a:t>y </a:t>
            </a:r>
            <a:r>
              <a:rPr lang="es-ES" dirty="0" smtClean="0"/>
              <a:t>soliciten </a:t>
            </a:r>
            <a:r>
              <a:rPr lang="es-ES" dirty="0"/>
              <a:t>becas. </a:t>
            </a:r>
            <a:r>
              <a:rPr lang="es-ES" dirty="0" smtClean="0"/>
              <a:t>Los estudiantes del 12avo. grado </a:t>
            </a:r>
            <a:r>
              <a:rPr lang="es-ES" dirty="0"/>
              <a:t>de FBISD ganan millones de dólares en becas cada año. </a:t>
            </a:r>
            <a:r>
              <a:rPr lang="es-ES" dirty="0" smtClean="0"/>
              <a:t>¡Tu podrías ser uno de ellos!</a:t>
            </a:r>
            <a:endParaRPr lang="es-ES" dirty="0"/>
          </a:p>
          <a:p>
            <a:pPr marL="114300" indent="0">
              <a:buNone/>
            </a:pPr>
            <a:r>
              <a:rPr lang="es-ES" dirty="0" smtClean="0"/>
              <a:t>Llenen </a:t>
            </a:r>
            <a:r>
              <a:rPr lang="es-ES" dirty="0"/>
              <a:t>y </a:t>
            </a:r>
            <a:r>
              <a:rPr lang="es-ES" dirty="0" smtClean="0"/>
              <a:t>completen </a:t>
            </a:r>
            <a:r>
              <a:rPr lang="es-ES" dirty="0"/>
              <a:t>su Solicitud Gratuita de Ayuda Federal para Estudiantes (FAFSA) en octubre y definitivamente para marzo de su último </a:t>
            </a:r>
            <a:r>
              <a:rPr lang="es-ES" dirty="0" smtClean="0"/>
              <a:t>año en la preparatoria.</a:t>
            </a:r>
            <a:endParaRPr lang="es-ES" dirty="0"/>
          </a:p>
          <a:p>
            <a:pPr marL="114300" indent="0">
              <a:buNone/>
            </a:pPr>
            <a:r>
              <a:rPr lang="es-ES" dirty="0"/>
              <a:t>Aproveche los Talleres FAFSA que tienen lugar alrededor del distrito y Houston. Ayuda profesional gratuita está disponible.</a:t>
            </a:r>
            <a:endParaRPr lang="en-US" dirty="0"/>
          </a:p>
        </p:txBody>
      </p:sp>
    </p:spTree>
    <p:extLst>
      <p:ext uri="{BB962C8B-B14F-4D97-AF65-F5344CB8AC3E}">
        <p14:creationId xmlns:p14="http://schemas.microsoft.com/office/powerpoint/2010/main" val="99285572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smtClean="0">
                <a:solidFill>
                  <a:srgbClr val="FF0000"/>
                </a:solidFill>
              </a:rPr>
              <a:t>Preparación Financiera</a:t>
            </a:r>
            <a:endParaRPr lang="es-MX" b="1" dirty="0">
              <a:solidFill>
                <a:srgbClr val="FF0000"/>
              </a:solidFill>
            </a:endParaRPr>
          </a:p>
        </p:txBody>
      </p:sp>
      <p:sp>
        <p:nvSpPr>
          <p:cNvPr id="3" name="Content Placeholder 2"/>
          <p:cNvSpPr>
            <a:spLocks noGrp="1"/>
          </p:cNvSpPr>
          <p:nvPr>
            <p:ph idx="1"/>
          </p:nvPr>
        </p:nvSpPr>
        <p:spPr/>
        <p:txBody>
          <a:bodyPr/>
          <a:lstStyle/>
          <a:p>
            <a:pPr marL="114300" indent="0">
              <a:buNone/>
            </a:pPr>
            <a:r>
              <a:rPr lang="es-ES" b="1" u="sng" dirty="0"/>
              <a:t>Estudiantes:</a:t>
            </a:r>
          </a:p>
          <a:p>
            <a:pPr marL="114300" indent="0">
              <a:buNone/>
            </a:pPr>
            <a:r>
              <a:rPr lang="es-ES" dirty="0">
                <a:latin typeface="+mj-lt"/>
              </a:rPr>
              <a:t>No dejen que el dinero les impida perseguir sus sueños.</a:t>
            </a:r>
          </a:p>
          <a:p>
            <a:pPr marL="114300" indent="0">
              <a:buNone/>
            </a:pPr>
            <a:r>
              <a:rPr lang="es-ES" dirty="0">
                <a:latin typeface="+mj-lt"/>
              </a:rPr>
              <a:t>Conozcan y soliciten becas. Los estudiantes del 12avo. grado de FBISD ganan millones de dólares en becas cada año. ¡Tu podrías ser uno de ellos!</a:t>
            </a:r>
          </a:p>
          <a:p>
            <a:pPr marL="114300" indent="0">
              <a:buNone/>
            </a:pPr>
            <a:r>
              <a:rPr lang="es-ES" dirty="0">
                <a:latin typeface="+mj-lt"/>
              </a:rPr>
              <a:t>Llenen y completen su Solicitud Gratuita de Ayuda Federal para Estudiantes (FAFSA) en octubre y definitivamente para marzo de su último año en la preparatoria.</a:t>
            </a:r>
          </a:p>
          <a:p>
            <a:pPr marL="114300" indent="0">
              <a:buNone/>
            </a:pPr>
            <a:r>
              <a:rPr lang="es-ES" dirty="0">
                <a:latin typeface="+mj-lt"/>
              </a:rPr>
              <a:t>Aproveche los Talleres FAFSA que tienen lugar alrededor del distrito y Houston. Ayuda profesional gratuita está disponible.</a:t>
            </a:r>
            <a:endParaRPr lang="en-US" dirty="0">
              <a:latin typeface="+mj-lt"/>
            </a:endParaRPr>
          </a:p>
          <a:p>
            <a:endParaRPr lang="en-US" dirty="0">
              <a:latin typeface="+mj-lt"/>
            </a:endParaRPr>
          </a:p>
        </p:txBody>
      </p:sp>
    </p:spTree>
    <p:extLst>
      <p:ext uri="{BB962C8B-B14F-4D97-AF65-F5344CB8AC3E}">
        <p14:creationId xmlns:p14="http://schemas.microsoft.com/office/powerpoint/2010/main" val="37589263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620000" cy="1143000"/>
          </a:xfrm>
        </p:spPr>
        <p:txBody>
          <a:bodyPr/>
          <a:lstStyle/>
          <a:p>
            <a:r>
              <a:rPr lang="es-MX" b="1" dirty="0" smtClean="0">
                <a:solidFill>
                  <a:srgbClr val="FF0000"/>
                </a:solidFill>
              </a:rPr>
              <a:t>Pagar por la Universidad y Ayuda Financiera</a:t>
            </a:r>
            <a:endParaRPr lang="es-MX" b="1" dirty="0">
              <a:solidFill>
                <a:srgbClr val="FF0000"/>
              </a:solidFill>
            </a:endParaRPr>
          </a:p>
        </p:txBody>
      </p:sp>
      <p:sp>
        <p:nvSpPr>
          <p:cNvPr id="3" name="Content Placeholder 2"/>
          <p:cNvSpPr>
            <a:spLocks noGrp="1"/>
          </p:cNvSpPr>
          <p:nvPr>
            <p:ph idx="1"/>
          </p:nvPr>
        </p:nvSpPr>
        <p:spPr>
          <a:xfrm>
            <a:off x="304800" y="1524000"/>
            <a:ext cx="7620000" cy="4800600"/>
          </a:xfrm>
        </p:spPr>
        <p:txBody>
          <a:bodyPr>
            <a:normAutofit/>
          </a:bodyPr>
          <a:lstStyle/>
          <a:p>
            <a:pPr marL="114300" indent="0">
              <a:buNone/>
            </a:pPr>
            <a:r>
              <a:rPr lang="es-ES" u="sng" dirty="0">
                <a:latin typeface="Times New Roman" panose="02020603050405020304" pitchFamily="18" charset="0"/>
                <a:cs typeface="Times New Roman" panose="02020603050405020304" pitchFamily="18" charset="0"/>
              </a:rPr>
              <a:t>Todo el mundo </a:t>
            </a:r>
            <a:r>
              <a:rPr lang="es-ES" dirty="0">
                <a:latin typeface="Times New Roman" panose="02020603050405020304" pitchFamily="18" charset="0"/>
                <a:cs typeface="Times New Roman" panose="02020603050405020304" pitchFamily="18" charset="0"/>
              </a:rPr>
              <a:t>califica para alguna forma de ayuda financiera.</a:t>
            </a:r>
          </a:p>
          <a:p>
            <a:pPr marL="114300" indent="0">
              <a:buNone/>
            </a:pPr>
            <a:r>
              <a:rPr lang="es-ES" dirty="0">
                <a:latin typeface="Times New Roman" panose="02020603050405020304" pitchFamily="18" charset="0"/>
                <a:cs typeface="Times New Roman" panose="02020603050405020304" pitchFamily="18" charset="0"/>
              </a:rPr>
              <a:t>Asistencia </a:t>
            </a:r>
            <a:r>
              <a:rPr lang="es-ES" b="1" u="sng" dirty="0">
                <a:latin typeface="Times New Roman" panose="02020603050405020304" pitchFamily="18" charset="0"/>
                <a:cs typeface="Times New Roman" panose="02020603050405020304" pitchFamily="18" charset="0"/>
              </a:rPr>
              <a:t>GRATUITA</a:t>
            </a:r>
            <a:r>
              <a:rPr lang="es-ES" dirty="0">
                <a:latin typeface="Times New Roman" panose="02020603050405020304" pitchFamily="18" charset="0"/>
                <a:cs typeface="Times New Roman" panose="02020603050405020304" pitchFamily="18" charset="0"/>
              </a:rPr>
              <a:t> está disponible para presentar la FAFSA y los resultados de interpretación</a:t>
            </a:r>
          </a:p>
          <a:p>
            <a:pPr marL="114300" indent="0">
              <a:buNone/>
            </a:pPr>
            <a:r>
              <a:rPr lang="es-ES" dirty="0">
                <a:latin typeface="Times New Roman" panose="02020603050405020304" pitchFamily="18" charset="0"/>
                <a:cs typeface="Times New Roman" panose="02020603050405020304" pitchFamily="18" charset="0"/>
              </a:rPr>
              <a:t>FAFSA abre el 1 de octubre de cada año</a:t>
            </a:r>
          </a:p>
          <a:p>
            <a:pPr marL="114300" indent="0">
              <a:buNone/>
            </a:pPr>
            <a:r>
              <a:rPr lang="es-ES" dirty="0">
                <a:latin typeface="Times New Roman" panose="02020603050405020304" pitchFamily="18" charset="0"/>
                <a:cs typeface="Times New Roman" panose="02020603050405020304" pitchFamily="18" charset="0"/>
              </a:rPr>
              <a:t>Ahora puede usar la declaración de impuestos del año anterior</a:t>
            </a:r>
          </a:p>
          <a:p>
            <a:pPr marL="114300" indent="0">
              <a:buNone/>
            </a:pPr>
            <a:r>
              <a:rPr lang="es-ES" dirty="0">
                <a:latin typeface="Times New Roman" panose="02020603050405020304" pitchFamily="18" charset="0"/>
                <a:cs typeface="Times New Roman" panose="02020603050405020304" pitchFamily="18" charset="0"/>
              </a:rPr>
              <a:t>¡Cuidado con las estafas! </a:t>
            </a:r>
            <a:r>
              <a:rPr lang="es-ES" b="1" dirty="0">
                <a:solidFill>
                  <a:srgbClr val="FF0000"/>
                </a:solidFill>
                <a:latin typeface="Times New Roman" panose="02020603050405020304" pitchFamily="18" charset="0"/>
                <a:cs typeface="Times New Roman" panose="02020603050405020304" pitchFamily="18" charset="0"/>
              </a:rPr>
              <a:t>FAFSA.com</a:t>
            </a:r>
            <a:r>
              <a:rPr lang="es-ES" dirty="0">
                <a:latin typeface="Times New Roman" panose="02020603050405020304" pitchFamily="18" charset="0"/>
                <a:cs typeface="Times New Roman" panose="02020603050405020304" pitchFamily="18" charset="0"/>
              </a:rPr>
              <a:t> NO es una agencia gubernamental. Siempre vaya a </a:t>
            </a:r>
            <a:r>
              <a:rPr lang="es-ES" u="sng" dirty="0">
                <a:latin typeface="Times New Roman" panose="02020603050405020304" pitchFamily="18" charset="0"/>
                <a:cs typeface="Times New Roman" panose="02020603050405020304" pitchFamily="18" charset="0"/>
              </a:rPr>
              <a:t>FAFSA.gov</a:t>
            </a:r>
            <a:endParaRPr lang="en-US"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466489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a:solidFill>
                  <a:srgbClr val="FF0000"/>
                </a:solidFill>
              </a:rPr>
              <a:t>Pagar por la Universidad y Ayuda Financiera</a:t>
            </a:r>
            <a:endParaRPr lang="en-US" b="1" dirty="0">
              <a:solidFill>
                <a:srgbClr val="FF0000"/>
              </a:solidFill>
            </a:endParaRPr>
          </a:p>
        </p:txBody>
      </p:sp>
      <p:sp>
        <p:nvSpPr>
          <p:cNvPr id="3" name="Content Placeholder 2"/>
          <p:cNvSpPr>
            <a:spLocks noGrp="1"/>
          </p:cNvSpPr>
          <p:nvPr>
            <p:ph idx="1"/>
          </p:nvPr>
        </p:nvSpPr>
        <p:spPr>
          <a:xfrm>
            <a:off x="457200" y="1417638"/>
            <a:ext cx="6781800" cy="5105400"/>
          </a:xfrm>
        </p:spPr>
        <p:txBody>
          <a:bodyPr>
            <a:normAutofit/>
          </a:bodyPr>
          <a:lstStyle/>
          <a:p>
            <a:pPr marL="777240" lvl="2" indent="0">
              <a:buNone/>
            </a:pPr>
            <a:r>
              <a:rPr lang="es-ES" dirty="0">
                <a:latin typeface="+mj-lt"/>
              </a:rPr>
              <a:t>La ayuda financiera proviene del gobierno federal y local. Es dinero que ayuda al estudiante a pagar los gastos de educación.</a:t>
            </a:r>
          </a:p>
          <a:p>
            <a:pPr lvl="2"/>
            <a:r>
              <a:rPr lang="es-ES" dirty="0">
                <a:latin typeface="+mj-lt"/>
              </a:rPr>
              <a:t>La ayuda federal para estudiantes cubre gastos tales como matrícula y aranceles, alojamiento y comida, libros y útiles, y transporte.</a:t>
            </a:r>
          </a:p>
          <a:p>
            <a:pPr lvl="2"/>
            <a:r>
              <a:rPr lang="es-ES" dirty="0">
                <a:latin typeface="+mj-lt"/>
              </a:rPr>
              <a:t>La ayuda financiera a menudo viene en forma de subvenciones, préstamos y trabajo-estudio.</a:t>
            </a:r>
          </a:p>
          <a:p>
            <a:pPr lvl="2"/>
            <a:r>
              <a:rPr lang="es-ES" dirty="0">
                <a:latin typeface="+mj-lt"/>
              </a:rPr>
              <a:t>Subvenciones: no tienen que devolverse; basado en la necesidad financiera</a:t>
            </a:r>
          </a:p>
          <a:p>
            <a:pPr lvl="2"/>
            <a:r>
              <a:rPr lang="es-ES" dirty="0">
                <a:latin typeface="+mj-lt"/>
              </a:rPr>
              <a:t>Préstamos: la mayoría debe devolverse</a:t>
            </a:r>
          </a:p>
          <a:p>
            <a:pPr lvl="2"/>
            <a:r>
              <a:rPr lang="es-ES" dirty="0">
                <a:latin typeface="+mj-lt"/>
              </a:rPr>
              <a:t>Trabajar-Estudiar-dentro / fuera del trabajo en el campus por lo general 10-20 horas / semana. Aún debe solicitar el trabajo. No es una garantía.</a:t>
            </a:r>
          </a:p>
          <a:p>
            <a:pPr lvl="2"/>
            <a:r>
              <a:rPr lang="es-ES" dirty="0">
                <a:latin typeface="+mj-lt"/>
              </a:rPr>
              <a:t>TRABAJO - Trabaja en tu camino a través de la escuela.</a:t>
            </a:r>
            <a:endParaRPr lang="en-US" dirty="0">
              <a:latin typeface="+mj-lt"/>
            </a:endParaRPr>
          </a:p>
        </p:txBody>
      </p:sp>
    </p:spTree>
    <p:extLst>
      <p:ext uri="{BB962C8B-B14F-4D97-AF65-F5344CB8AC3E}">
        <p14:creationId xmlns:p14="http://schemas.microsoft.com/office/powerpoint/2010/main" val="201785586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Ayuda </a:t>
            </a:r>
            <a:r>
              <a:rPr lang="en-US" b="1" dirty="0" err="1" smtClean="0">
                <a:solidFill>
                  <a:srgbClr val="FF0000"/>
                </a:solidFill>
              </a:rPr>
              <a:t>Financiera</a:t>
            </a:r>
            <a:endParaRPr lang="en-US" b="1" dirty="0">
              <a:solidFill>
                <a:srgbClr val="FF0000"/>
              </a:solidFill>
            </a:endParaRPr>
          </a:p>
        </p:txBody>
      </p:sp>
      <p:sp>
        <p:nvSpPr>
          <p:cNvPr id="3" name="Content Placeholder 2"/>
          <p:cNvSpPr>
            <a:spLocks noGrp="1"/>
          </p:cNvSpPr>
          <p:nvPr>
            <p:ph idx="1"/>
          </p:nvPr>
        </p:nvSpPr>
        <p:spPr/>
        <p:txBody>
          <a:bodyPr/>
          <a:lstStyle/>
          <a:p>
            <a:pPr marL="114300" indent="0">
              <a:buNone/>
            </a:pPr>
            <a:r>
              <a:rPr lang="es-ES" sz="2800" b="1" dirty="0" smtClean="0">
                <a:solidFill>
                  <a:srgbClr val="00B050"/>
                </a:solidFill>
              </a:rPr>
              <a:t>   Subvenciones</a:t>
            </a:r>
            <a:r>
              <a:rPr lang="es-ES" dirty="0" smtClean="0"/>
              <a:t> </a:t>
            </a:r>
            <a:r>
              <a:rPr lang="es-ES" dirty="0"/>
              <a:t>- </a:t>
            </a:r>
            <a:r>
              <a:rPr lang="es-ES" sz="2800" b="1" dirty="0"/>
              <a:t>Ejemplos</a:t>
            </a:r>
          </a:p>
          <a:p>
            <a:r>
              <a:rPr lang="es-ES" u="sng" dirty="0">
                <a:solidFill>
                  <a:srgbClr val="7030A0"/>
                </a:solidFill>
              </a:rPr>
              <a:t>Texas </a:t>
            </a:r>
            <a:r>
              <a:rPr lang="es-ES" u="sng" dirty="0" err="1">
                <a:solidFill>
                  <a:srgbClr val="7030A0"/>
                </a:solidFill>
              </a:rPr>
              <a:t>Equalization</a:t>
            </a:r>
            <a:r>
              <a:rPr lang="es-ES" u="sng" dirty="0">
                <a:solidFill>
                  <a:srgbClr val="7030A0"/>
                </a:solidFill>
              </a:rPr>
              <a:t> </a:t>
            </a:r>
            <a:r>
              <a:rPr lang="es-ES" u="sng" dirty="0" err="1">
                <a:solidFill>
                  <a:srgbClr val="7030A0"/>
                </a:solidFill>
              </a:rPr>
              <a:t>Grant</a:t>
            </a:r>
            <a:r>
              <a:rPr lang="es-ES" u="sng" dirty="0">
                <a:solidFill>
                  <a:srgbClr val="7030A0"/>
                </a:solidFill>
              </a:rPr>
              <a:t> (</a:t>
            </a:r>
            <a:r>
              <a:rPr lang="es-ES" u="sng" dirty="0" err="1">
                <a:solidFill>
                  <a:srgbClr val="7030A0"/>
                </a:solidFill>
              </a:rPr>
              <a:t>State</a:t>
            </a:r>
            <a:r>
              <a:rPr lang="es-ES" u="sng" dirty="0">
                <a:solidFill>
                  <a:srgbClr val="7030A0"/>
                </a:solidFill>
              </a:rPr>
              <a:t>): </a:t>
            </a:r>
            <a:r>
              <a:rPr lang="es-ES" dirty="0"/>
              <a:t>permite a los estudiantes con necesidades financieras asistir a un colegio / universidad privada</a:t>
            </a:r>
          </a:p>
          <a:p>
            <a:r>
              <a:rPr lang="es-ES" u="sng" dirty="0" err="1">
                <a:solidFill>
                  <a:srgbClr val="7030A0"/>
                </a:solidFill>
              </a:rPr>
              <a:t>Teach</a:t>
            </a:r>
            <a:r>
              <a:rPr lang="es-ES" u="sng" dirty="0">
                <a:solidFill>
                  <a:srgbClr val="7030A0"/>
                </a:solidFill>
              </a:rPr>
              <a:t> </a:t>
            </a:r>
            <a:r>
              <a:rPr lang="es-ES" u="sng" dirty="0" err="1">
                <a:solidFill>
                  <a:srgbClr val="7030A0"/>
                </a:solidFill>
              </a:rPr>
              <a:t>Grant</a:t>
            </a:r>
            <a:r>
              <a:rPr lang="es-ES" u="sng" dirty="0">
                <a:solidFill>
                  <a:srgbClr val="7030A0"/>
                </a:solidFill>
              </a:rPr>
              <a:t> (Federal) </a:t>
            </a:r>
            <a:r>
              <a:rPr lang="es-ES" dirty="0"/>
              <a:t>- $ 4,000 / año a cambio de enseñar 4 años en una escuela de Título 1</a:t>
            </a:r>
          </a:p>
          <a:p>
            <a:r>
              <a:rPr lang="es-ES" u="sng" dirty="0" err="1">
                <a:solidFill>
                  <a:srgbClr val="7030A0"/>
                </a:solidFill>
              </a:rPr>
              <a:t>Pell</a:t>
            </a:r>
            <a:r>
              <a:rPr lang="es-ES" u="sng" dirty="0">
                <a:solidFill>
                  <a:srgbClr val="7030A0"/>
                </a:solidFill>
              </a:rPr>
              <a:t> </a:t>
            </a:r>
            <a:r>
              <a:rPr lang="es-ES" u="sng" dirty="0" err="1">
                <a:solidFill>
                  <a:srgbClr val="7030A0"/>
                </a:solidFill>
              </a:rPr>
              <a:t>Grant</a:t>
            </a:r>
            <a:r>
              <a:rPr lang="es-ES" u="sng" dirty="0">
                <a:solidFill>
                  <a:srgbClr val="7030A0"/>
                </a:solidFill>
              </a:rPr>
              <a:t> (Federal</a:t>
            </a:r>
            <a:r>
              <a:rPr lang="es-ES" u="sng" dirty="0" smtClean="0">
                <a:solidFill>
                  <a:srgbClr val="7030A0"/>
                </a:solidFill>
              </a:rPr>
              <a:t>)</a:t>
            </a:r>
            <a:r>
              <a:rPr lang="en-US" sz="2400" dirty="0">
                <a:solidFill>
                  <a:srgbClr val="7030A0"/>
                </a:solidFill>
              </a:rPr>
              <a:t> Need-based</a:t>
            </a:r>
            <a:endParaRPr lang="en-US" sz="2400" u="sng" dirty="0">
              <a:solidFill>
                <a:srgbClr val="7030A0"/>
              </a:solidFill>
            </a:endParaRPr>
          </a:p>
          <a:p>
            <a:r>
              <a:rPr lang="en-US" sz="2400" u="sng" dirty="0">
                <a:solidFill>
                  <a:srgbClr val="7030A0"/>
                </a:solidFill>
              </a:rPr>
              <a:t>Federal Supplemental Educational Opportunity Grant (SEOG)</a:t>
            </a:r>
            <a:r>
              <a:rPr lang="en-US" sz="2400" dirty="0">
                <a:solidFill>
                  <a:srgbClr val="7030A0"/>
                </a:solidFill>
              </a:rPr>
              <a:t> – </a:t>
            </a:r>
            <a:r>
              <a:rPr lang="en-US" sz="2800" dirty="0">
                <a:solidFill>
                  <a:srgbClr val="7030A0"/>
                </a:solidFill>
              </a:rPr>
              <a:t>Exceptional need</a:t>
            </a:r>
            <a:endParaRPr lang="en-US" sz="2800" u="sng" dirty="0">
              <a:solidFill>
                <a:srgbClr val="7030A0"/>
              </a:solidFill>
            </a:endParaRPr>
          </a:p>
          <a:p>
            <a:r>
              <a:rPr lang="en-US" sz="2400" u="sng" dirty="0">
                <a:solidFill>
                  <a:srgbClr val="7030A0"/>
                </a:solidFill>
              </a:rPr>
              <a:t>Texas Public Educational Grant (TPEG)</a:t>
            </a:r>
          </a:p>
          <a:p>
            <a:r>
              <a:rPr lang="en-US" sz="2400" u="sng" dirty="0">
                <a:solidFill>
                  <a:srgbClr val="7030A0"/>
                </a:solidFill>
              </a:rPr>
              <a:t>TEXAS Grant</a:t>
            </a:r>
            <a:r>
              <a:rPr lang="en-US" sz="2400" dirty="0">
                <a:solidFill>
                  <a:srgbClr val="7030A0"/>
                </a:solidFill>
              </a:rPr>
              <a:t> – </a:t>
            </a:r>
            <a:r>
              <a:rPr lang="en-US" sz="1600" dirty="0">
                <a:solidFill>
                  <a:srgbClr val="7030A0"/>
                </a:solidFill>
              </a:rPr>
              <a:t>Need-based financial aid to Texas </a:t>
            </a:r>
            <a:r>
              <a:rPr lang="en-US" sz="1600" dirty="0" err="1">
                <a:solidFill>
                  <a:srgbClr val="7030A0"/>
                </a:solidFill>
              </a:rPr>
              <a:t>Studen</a:t>
            </a:r>
            <a:endParaRPr lang="en-US" u="sng" dirty="0">
              <a:solidFill>
                <a:srgbClr val="7030A0"/>
              </a:solidFill>
            </a:endParaRPr>
          </a:p>
        </p:txBody>
      </p:sp>
    </p:spTree>
    <p:extLst>
      <p:ext uri="{BB962C8B-B14F-4D97-AF65-F5344CB8AC3E}">
        <p14:creationId xmlns:p14="http://schemas.microsoft.com/office/powerpoint/2010/main" val="26137688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smtClean="0">
                <a:solidFill>
                  <a:srgbClr val="FF0000"/>
                </a:solidFill>
              </a:rPr>
              <a:t>Becas</a:t>
            </a:r>
            <a:endParaRPr lang="es-MX" b="1" dirty="0">
              <a:solidFill>
                <a:srgbClr val="FF0000"/>
              </a:solidFill>
            </a:endParaRPr>
          </a:p>
        </p:txBody>
      </p:sp>
      <p:sp>
        <p:nvSpPr>
          <p:cNvPr id="3" name="Content Placeholder 2"/>
          <p:cNvSpPr>
            <a:spLocks noGrp="1"/>
          </p:cNvSpPr>
          <p:nvPr>
            <p:ph idx="1"/>
          </p:nvPr>
        </p:nvSpPr>
        <p:spPr/>
        <p:txBody>
          <a:bodyPr/>
          <a:lstStyle/>
          <a:p>
            <a:pPr marL="114300" indent="0">
              <a:buNone/>
            </a:pPr>
            <a:r>
              <a:rPr lang="es-ES" b="1" dirty="0">
                <a:solidFill>
                  <a:srgbClr val="7030A0"/>
                </a:solidFill>
                <a:latin typeface="Times New Roman" panose="02020603050405020304" pitchFamily="18" charset="0"/>
                <a:cs typeface="Times New Roman" panose="02020603050405020304" pitchFamily="18" charset="0"/>
              </a:rPr>
              <a:t>Becas</a:t>
            </a:r>
          </a:p>
          <a:p>
            <a:pPr marL="114300" indent="0">
              <a:buNone/>
            </a:pPr>
            <a:r>
              <a:rPr lang="es-ES" dirty="0">
                <a:latin typeface="Times New Roman" panose="02020603050405020304" pitchFamily="18" charset="0"/>
                <a:cs typeface="Times New Roman" panose="02020603050405020304" pitchFamily="18" charset="0"/>
              </a:rPr>
              <a:t>Dinero libre, pero puede haber algunas </a:t>
            </a:r>
            <a:r>
              <a:rPr lang="es-ES" dirty="0" smtClean="0">
                <a:latin typeface="Times New Roman" panose="02020603050405020304" pitchFamily="18" charset="0"/>
                <a:cs typeface="Times New Roman" panose="02020603050405020304" pitchFamily="18" charset="0"/>
              </a:rPr>
              <a:t>condiciones </a:t>
            </a:r>
            <a:r>
              <a:rPr lang="es-ES" dirty="0">
                <a:latin typeface="Times New Roman" panose="02020603050405020304" pitchFamily="18" charset="0"/>
                <a:cs typeface="Times New Roman" panose="02020603050405020304" pitchFamily="18" charset="0"/>
              </a:rPr>
              <a:t>(por ejemplo, buena posición académica). Al final, los beneficios de las becas superan con creces cualquier aspecto negativo que pueda atribuir al proceso de obtención y / o mantenimiento del premio.</a:t>
            </a:r>
          </a:p>
          <a:p>
            <a:pPr marL="114300" indent="0">
              <a:buNone/>
            </a:pPr>
            <a:r>
              <a:rPr lang="es-ES" dirty="0">
                <a:latin typeface="Times New Roman" panose="02020603050405020304" pitchFamily="18" charset="0"/>
                <a:cs typeface="Times New Roman" panose="02020603050405020304" pitchFamily="18" charset="0"/>
              </a:rPr>
              <a:t>  Dinero gratis </a:t>
            </a:r>
            <a:r>
              <a:rPr lang="es-ES" dirty="0" smtClean="0">
                <a:latin typeface="Times New Roman" panose="02020603050405020304" pitchFamily="18" charset="0"/>
                <a:cs typeface="Times New Roman" panose="02020603050405020304" pitchFamily="18" charset="0"/>
              </a:rPr>
              <a:t>por </a:t>
            </a:r>
            <a:r>
              <a:rPr lang="es-ES" dirty="0">
                <a:latin typeface="Times New Roman" panose="02020603050405020304" pitchFamily="18" charset="0"/>
                <a:cs typeface="Times New Roman" panose="02020603050405020304" pitchFamily="18" charset="0"/>
              </a:rPr>
              <a:t>obtener buenas calificaciones </a:t>
            </a:r>
            <a:r>
              <a:rPr lang="es-ES" dirty="0" smtClean="0">
                <a:latin typeface="Times New Roman" panose="02020603050405020304" pitchFamily="18" charset="0"/>
                <a:cs typeface="Times New Roman" panose="02020603050405020304" pitchFamily="18" charset="0"/>
              </a:rPr>
              <a:t>en </a:t>
            </a:r>
            <a:r>
              <a:rPr lang="es-ES" dirty="0">
                <a:latin typeface="Times New Roman" panose="02020603050405020304" pitchFamily="18" charset="0"/>
                <a:cs typeface="Times New Roman" panose="02020603050405020304" pitchFamily="18" charset="0"/>
              </a:rPr>
              <a:t>ACT &amp; SAT</a:t>
            </a:r>
          </a:p>
          <a:p>
            <a:pPr marL="114300" indent="0">
              <a:buNone/>
            </a:pPr>
            <a:r>
              <a:rPr lang="es-ES" dirty="0">
                <a:latin typeface="Times New Roman" panose="02020603050405020304" pitchFamily="18" charset="0"/>
                <a:cs typeface="Times New Roman" panose="02020603050405020304" pitchFamily="18" charset="0"/>
              </a:rPr>
              <a:t>Las universidades tienen becas académicas renovables</a:t>
            </a:r>
          </a:p>
          <a:p>
            <a:pPr marL="114300" indent="0">
              <a:buNone/>
            </a:pPr>
            <a:r>
              <a:rPr lang="es-ES" dirty="0">
                <a:latin typeface="Times New Roman" panose="02020603050405020304" pitchFamily="18" charset="0"/>
                <a:cs typeface="Times New Roman" panose="02020603050405020304" pitchFamily="18" charset="0"/>
              </a:rPr>
              <a:t>Siempre hable con el </a:t>
            </a:r>
            <a:r>
              <a:rPr lang="es-ES" dirty="0" smtClean="0">
                <a:latin typeface="Times New Roman" panose="02020603050405020304" pitchFamily="18" charset="0"/>
                <a:cs typeface="Times New Roman" panose="02020603050405020304" pitchFamily="18" charset="0"/>
              </a:rPr>
              <a:t>encargado de la ayuda financiera </a:t>
            </a:r>
            <a:r>
              <a:rPr lang="es-ES" dirty="0">
                <a:latin typeface="Times New Roman" panose="02020603050405020304" pitchFamily="18" charset="0"/>
                <a:cs typeface="Times New Roman" panose="02020603050405020304" pitchFamily="18" charset="0"/>
              </a:rPr>
              <a:t>de la universidad para asegurarse de que está recibiendo toda la </a:t>
            </a:r>
            <a:r>
              <a:rPr lang="es-ES" dirty="0" smtClean="0">
                <a:latin typeface="Times New Roman" panose="02020603050405020304" pitchFamily="18" charset="0"/>
                <a:cs typeface="Times New Roman" panose="02020603050405020304" pitchFamily="18" charset="0"/>
              </a:rPr>
              <a:t>ayuda posible.</a:t>
            </a:r>
            <a:endParaRPr lang="es-E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051228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solidFill>
                  <a:srgbClr val="FF0000"/>
                </a:solidFill>
              </a:rPr>
              <a:t>Plan de ahorro para la Universidad</a:t>
            </a:r>
            <a:endParaRPr lang="es-MX" dirty="0">
              <a:solidFill>
                <a:srgbClr val="FF0000"/>
              </a:solidFill>
            </a:endParaRPr>
          </a:p>
        </p:txBody>
      </p:sp>
      <p:sp>
        <p:nvSpPr>
          <p:cNvPr id="3" name="Content Placeholder 2"/>
          <p:cNvSpPr>
            <a:spLocks noGrp="1"/>
          </p:cNvSpPr>
          <p:nvPr>
            <p:ph idx="1"/>
          </p:nvPr>
        </p:nvSpPr>
        <p:spPr/>
        <p:txBody>
          <a:bodyPr/>
          <a:lstStyle/>
          <a:p>
            <a:r>
              <a:rPr lang="en-US" b="1" u="sng" dirty="0">
                <a:solidFill>
                  <a:srgbClr val="7030A0"/>
                </a:solidFill>
              </a:rPr>
              <a:t>Texas Tuition Promise Fund </a:t>
            </a:r>
            <a:r>
              <a:rPr lang="en-US" dirty="0"/>
              <a:t>– Prepaid Tuition Plan</a:t>
            </a:r>
          </a:p>
          <a:p>
            <a:r>
              <a:rPr lang="en-US" b="1" u="sng" dirty="0">
                <a:solidFill>
                  <a:srgbClr val="7030A0"/>
                </a:solidFill>
              </a:rPr>
              <a:t>Texas College Savings Plan </a:t>
            </a:r>
            <a:r>
              <a:rPr lang="en-US" dirty="0"/>
              <a:t>– Direct-Sold College Savings Tax-advantage Plan (529)</a:t>
            </a:r>
          </a:p>
          <a:p>
            <a:r>
              <a:rPr lang="en-US" b="1" u="sng" dirty="0" err="1">
                <a:solidFill>
                  <a:srgbClr val="7030A0"/>
                </a:solidFill>
              </a:rPr>
              <a:t>LoneStar</a:t>
            </a:r>
            <a:r>
              <a:rPr lang="en-US" b="1" u="sng" dirty="0">
                <a:solidFill>
                  <a:srgbClr val="7030A0"/>
                </a:solidFill>
              </a:rPr>
              <a:t> 529 Plan </a:t>
            </a:r>
            <a:r>
              <a:rPr lang="en-US" dirty="0"/>
              <a:t>– Advisor-Sold College Savings Tax-advantage Plan</a:t>
            </a:r>
          </a:p>
          <a:p>
            <a:endParaRPr lang="en-US" dirty="0"/>
          </a:p>
        </p:txBody>
      </p:sp>
    </p:spTree>
    <p:extLst>
      <p:ext uri="{BB962C8B-B14F-4D97-AF65-F5344CB8AC3E}">
        <p14:creationId xmlns:p14="http://schemas.microsoft.com/office/powerpoint/2010/main" val="34055677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z="4400" b="1" dirty="0" smtClean="0">
                <a:solidFill>
                  <a:srgbClr val="00B050"/>
                </a:solidFill>
              </a:rPr>
              <a:t>Ayuda financiera - Préstamos federales</a:t>
            </a:r>
            <a:endParaRPr lang="es-MX" sz="4400" b="1" dirty="0">
              <a:solidFill>
                <a:srgbClr val="00B050"/>
              </a:solidFill>
            </a:endParaRPr>
          </a:p>
        </p:txBody>
      </p:sp>
      <p:sp>
        <p:nvSpPr>
          <p:cNvPr id="3" name="Content Placeholder 2"/>
          <p:cNvSpPr>
            <a:spLocks noGrp="1"/>
          </p:cNvSpPr>
          <p:nvPr>
            <p:ph idx="1"/>
          </p:nvPr>
        </p:nvSpPr>
        <p:spPr/>
        <p:txBody>
          <a:bodyPr/>
          <a:lstStyle/>
          <a:p>
            <a:r>
              <a:rPr lang="es-ES" b="1" dirty="0" smtClean="0">
                <a:solidFill>
                  <a:srgbClr val="FF0000"/>
                </a:solidFill>
                <a:latin typeface="+mj-lt"/>
              </a:rPr>
              <a:t>Préstamos federales </a:t>
            </a:r>
            <a:r>
              <a:rPr lang="es-ES" b="1" dirty="0" err="1" smtClean="0">
                <a:solidFill>
                  <a:srgbClr val="FF0000"/>
                </a:solidFill>
                <a:latin typeface="+mj-lt"/>
              </a:rPr>
              <a:t>Stafford</a:t>
            </a:r>
            <a:endParaRPr lang="es-ES" b="1" dirty="0" smtClean="0">
              <a:solidFill>
                <a:srgbClr val="FF0000"/>
              </a:solidFill>
              <a:latin typeface="+mj-lt"/>
            </a:endParaRPr>
          </a:p>
          <a:p>
            <a:r>
              <a:rPr lang="es-ES" b="1" dirty="0" err="1" smtClean="0">
                <a:solidFill>
                  <a:srgbClr val="7030A0"/>
                </a:solidFill>
                <a:latin typeface="+mj-lt"/>
              </a:rPr>
              <a:t>Stafford</a:t>
            </a:r>
            <a:r>
              <a:rPr lang="es-ES" b="1" dirty="0" smtClean="0">
                <a:solidFill>
                  <a:srgbClr val="7030A0"/>
                </a:solidFill>
                <a:latin typeface="+mj-lt"/>
              </a:rPr>
              <a:t> subsidiado</a:t>
            </a:r>
            <a:r>
              <a:rPr lang="es-ES" dirty="0" smtClean="0">
                <a:latin typeface="+mj-lt"/>
              </a:rPr>
              <a:t>: según la necesidad financiera; el gobierno paga el interés mientras el estudiante está en la escuela</a:t>
            </a:r>
          </a:p>
          <a:p>
            <a:r>
              <a:rPr lang="es-ES" b="1" dirty="0" err="1" smtClean="0">
                <a:solidFill>
                  <a:srgbClr val="7030A0"/>
                </a:solidFill>
                <a:latin typeface="+mj-lt"/>
              </a:rPr>
              <a:t>Stafford</a:t>
            </a:r>
            <a:r>
              <a:rPr lang="es-ES" b="1" dirty="0" smtClean="0">
                <a:solidFill>
                  <a:srgbClr val="7030A0"/>
                </a:solidFill>
                <a:latin typeface="+mj-lt"/>
              </a:rPr>
              <a:t> sin subsidio</a:t>
            </a:r>
            <a:r>
              <a:rPr lang="es-ES" dirty="0" smtClean="0">
                <a:latin typeface="+mj-lt"/>
              </a:rPr>
              <a:t>, no basado en necesidad financiera; al estudiante solo se le cobran intereses mientras está en la escuela, lo cual puede pagar mientras está en la escuela o dejar que se acumule (se agregará al monto del préstamo).</a:t>
            </a:r>
          </a:p>
          <a:p>
            <a:r>
              <a:rPr lang="es-ES" dirty="0" smtClean="0">
                <a:latin typeface="+mj-lt"/>
              </a:rPr>
              <a:t>El reembolso comienza 6 meses después de la graduación o bajando por debajo del estado de tiempo completo. No se requiere verificación de crédito.</a:t>
            </a:r>
            <a:endParaRPr lang="es-ES" dirty="0">
              <a:latin typeface="+mj-lt"/>
            </a:endParaRPr>
          </a:p>
        </p:txBody>
      </p:sp>
    </p:spTree>
    <p:extLst>
      <p:ext uri="{BB962C8B-B14F-4D97-AF65-F5344CB8AC3E}">
        <p14:creationId xmlns:p14="http://schemas.microsoft.com/office/powerpoint/2010/main" val="38412529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1143000"/>
          </a:xfrm>
        </p:spPr>
        <p:txBody>
          <a:bodyPr/>
          <a:lstStyle/>
          <a:p>
            <a:r>
              <a:rPr lang="es-MX" sz="4400" b="1" dirty="0">
                <a:solidFill>
                  <a:srgbClr val="00B050"/>
                </a:solidFill>
              </a:rPr>
              <a:t>Ayuda financiera - Préstamos federales</a:t>
            </a:r>
            <a:endParaRPr lang="en-US" sz="4400" dirty="0"/>
          </a:p>
        </p:txBody>
      </p:sp>
      <p:sp>
        <p:nvSpPr>
          <p:cNvPr id="3" name="Content Placeholder 2"/>
          <p:cNvSpPr>
            <a:spLocks noGrp="1"/>
          </p:cNvSpPr>
          <p:nvPr>
            <p:ph idx="1"/>
          </p:nvPr>
        </p:nvSpPr>
        <p:spPr/>
        <p:txBody>
          <a:bodyPr/>
          <a:lstStyle/>
          <a:p>
            <a:r>
              <a:rPr lang="es-ES" b="1" dirty="0">
                <a:solidFill>
                  <a:srgbClr val="FF0000"/>
                </a:solidFill>
                <a:latin typeface="+mj-lt"/>
              </a:rPr>
              <a:t>Préstamos </a:t>
            </a:r>
            <a:r>
              <a:rPr lang="es-ES" b="1" dirty="0" err="1">
                <a:solidFill>
                  <a:srgbClr val="FF0000"/>
                </a:solidFill>
                <a:latin typeface="+mj-lt"/>
              </a:rPr>
              <a:t>Perkins</a:t>
            </a:r>
            <a:endParaRPr lang="es-ES" b="1" dirty="0">
              <a:solidFill>
                <a:srgbClr val="FF0000"/>
              </a:solidFill>
              <a:latin typeface="+mj-lt"/>
            </a:endParaRPr>
          </a:p>
          <a:p>
            <a:r>
              <a:rPr lang="es-ES" dirty="0">
                <a:latin typeface="+mj-lt"/>
              </a:rPr>
              <a:t>Basado en la necesidad; subvencionado.</a:t>
            </a:r>
          </a:p>
          <a:p>
            <a:r>
              <a:rPr lang="es-ES" dirty="0">
                <a:latin typeface="+mj-lt"/>
              </a:rPr>
              <a:t>Otorgado por la universidad a los estudiantes con mayor necesidad.</a:t>
            </a:r>
          </a:p>
          <a:p>
            <a:r>
              <a:rPr lang="es-ES" dirty="0">
                <a:latin typeface="+mj-lt"/>
              </a:rPr>
              <a:t>Sin pagos realizados mientras estaba en la escuela</a:t>
            </a:r>
          </a:p>
          <a:p>
            <a:r>
              <a:rPr lang="es-ES" dirty="0">
                <a:latin typeface="+mj-lt"/>
              </a:rPr>
              <a:t>La deuda puede ser perdonada si el estudiante ingresa en una carrera en el servicio público, como la enseñanza.</a:t>
            </a:r>
            <a:endParaRPr lang="en-US" dirty="0">
              <a:latin typeface="+mj-lt"/>
            </a:endParaRPr>
          </a:p>
        </p:txBody>
      </p:sp>
    </p:spTree>
    <p:extLst>
      <p:ext uri="{BB962C8B-B14F-4D97-AF65-F5344CB8AC3E}">
        <p14:creationId xmlns:p14="http://schemas.microsoft.com/office/powerpoint/2010/main" val="24018712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z="4400" b="1" dirty="0">
                <a:solidFill>
                  <a:srgbClr val="00B050"/>
                </a:solidFill>
              </a:rPr>
              <a:t>Ayuda financiera - Préstamos federales</a:t>
            </a:r>
            <a:endParaRPr lang="en-US" dirty="0"/>
          </a:p>
        </p:txBody>
      </p:sp>
      <p:sp>
        <p:nvSpPr>
          <p:cNvPr id="3" name="Content Placeholder 2"/>
          <p:cNvSpPr>
            <a:spLocks noGrp="1"/>
          </p:cNvSpPr>
          <p:nvPr>
            <p:ph idx="1"/>
          </p:nvPr>
        </p:nvSpPr>
        <p:spPr/>
        <p:txBody>
          <a:bodyPr/>
          <a:lstStyle/>
          <a:p>
            <a:pPr marL="114300" indent="0">
              <a:buNone/>
            </a:pPr>
            <a:r>
              <a:rPr lang="es-ES" b="1" dirty="0">
                <a:solidFill>
                  <a:srgbClr val="FF0000"/>
                </a:solidFill>
                <a:latin typeface="+mj-lt"/>
              </a:rPr>
              <a:t>Préstamos </a:t>
            </a:r>
            <a:r>
              <a:rPr lang="es-ES" b="1" dirty="0" smtClean="0">
                <a:solidFill>
                  <a:srgbClr val="FF0000"/>
                </a:solidFill>
                <a:latin typeface="+mj-lt"/>
              </a:rPr>
              <a:t>Padres Plus</a:t>
            </a:r>
            <a:endParaRPr lang="es-ES" b="1" dirty="0">
              <a:solidFill>
                <a:srgbClr val="FF0000"/>
              </a:solidFill>
              <a:latin typeface="+mj-lt"/>
            </a:endParaRPr>
          </a:p>
          <a:p>
            <a:r>
              <a:rPr lang="es-ES" dirty="0">
                <a:latin typeface="+mj-lt"/>
              </a:rPr>
              <a:t>El padre toma prestado dinero para la educación de un hijo dependiente</a:t>
            </a:r>
          </a:p>
          <a:p>
            <a:r>
              <a:rPr lang="es-ES" dirty="0">
                <a:latin typeface="+mj-lt"/>
              </a:rPr>
              <a:t>El reembolso del préstamo comienza 60 días después del desembolso: el padre es responsable del reembolso; </a:t>
            </a:r>
            <a:r>
              <a:rPr lang="es-ES" dirty="0" smtClean="0">
                <a:latin typeface="+mj-lt"/>
              </a:rPr>
              <a:t>Diferible</a:t>
            </a:r>
            <a:endParaRPr lang="es-ES" dirty="0">
              <a:latin typeface="+mj-lt"/>
            </a:endParaRPr>
          </a:p>
          <a:p>
            <a:r>
              <a:rPr lang="es-ES" dirty="0">
                <a:latin typeface="+mj-lt"/>
              </a:rPr>
              <a:t>Se requiere verificación de crédito</a:t>
            </a:r>
            <a:endParaRPr lang="en-US" dirty="0">
              <a:latin typeface="+mj-lt"/>
            </a:endParaRPr>
          </a:p>
        </p:txBody>
      </p:sp>
    </p:spTree>
    <p:extLst>
      <p:ext uri="{BB962C8B-B14F-4D97-AF65-F5344CB8AC3E}">
        <p14:creationId xmlns:p14="http://schemas.microsoft.com/office/powerpoint/2010/main" val="4215795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latin typeface="Clarendon BT" panose="02040704040505020204" pitchFamily="18" charset="0"/>
              </a:rPr>
              <a:t>Habilidades</a:t>
            </a:r>
            <a:r>
              <a:rPr lang="en-US" dirty="0" smtClean="0">
                <a:solidFill>
                  <a:srgbClr val="FF0000"/>
                </a:solidFill>
                <a:latin typeface="Clarendon BT" panose="02040704040505020204" pitchFamily="18" charset="0"/>
              </a:rPr>
              <a:t> </a:t>
            </a:r>
            <a:r>
              <a:rPr lang="en-US" dirty="0" err="1" smtClean="0">
                <a:solidFill>
                  <a:srgbClr val="FF0000"/>
                </a:solidFill>
                <a:latin typeface="Clarendon BT" panose="02040704040505020204" pitchFamily="18" charset="0"/>
              </a:rPr>
              <a:t>Blandas</a:t>
            </a:r>
            <a:endParaRPr lang="en-US" dirty="0">
              <a:solidFill>
                <a:srgbClr val="FF0000"/>
              </a:solidFill>
              <a:latin typeface="Clarendon BT" panose="02040704040505020204" pitchFamily="18" charset="0"/>
            </a:endParaRPr>
          </a:p>
        </p:txBody>
      </p:sp>
      <p:sp>
        <p:nvSpPr>
          <p:cNvPr id="3" name="Content Placeholder 2"/>
          <p:cNvSpPr>
            <a:spLocks noGrp="1"/>
          </p:cNvSpPr>
          <p:nvPr>
            <p:ph idx="1"/>
          </p:nvPr>
        </p:nvSpPr>
        <p:spPr/>
        <p:txBody>
          <a:bodyPr/>
          <a:lstStyle/>
          <a:p>
            <a:pPr marL="114300" indent="0">
              <a:buNone/>
            </a:pPr>
            <a:r>
              <a:rPr lang="es-ES" dirty="0"/>
              <a:t>Atributos personales que permiten que alguien interactúe de manera efectiva y armoniosa con otras personas</a:t>
            </a:r>
            <a:endParaRPr lang="en-US" dirty="0"/>
          </a:p>
        </p:txBody>
      </p:sp>
    </p:spTree>
    <p:extLst>
      <p:ext uri="{BB962C8B-B14F-4D97-AF65-F5344CB8AC3E}">
        <p14:creationId xmlns:p14="http://schemas.microsoft.com/office/powerpoint/2010/main" val="21807853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z="4400" b="1" dirty="0">
                <a:solidFill>
                  <a:srgbClr val="00B050"/>
                </a:solidFill>
              </a:rPr>
              <a:t>Ayuda financiera - Préstamos </a:t>
            </a:r>
            <a:r>
              <a:rPr lang="es-MX" sz="4400" b="1" dirty="0" err="1" smtClean="0">
                <a:solidFill>
                  <a:srgbClr val="00B050"/>
                </a:solidFill>
              </a:rPr>
              <a:t>Statales</a:t>
            </a:r>
            <a:endParaRPr lang="en-US" sz="4400" dirty="0"/>
          </a:p>
        </p:txBody>
      </p:sp>
      <p:sp>
        <p:nvSpPr>
          <p:cNvPr id="3" name="Content Placeholder 2"/>
          <p:cNvSpPr>
            <a:spLocks noGrp="1"/>
          </p:cNvSpPr>
          <p:nvPr>
            <p:ph idx="1"/>
          </p:nvPr>
        </p:nvSpPr>
        <p:spPr/>
        <p:txBody>
          <a:bodyPr/>
          <a:lstStyle/>
          <a:p>
            <a:r>
              <a:rPr lang="es-ES" b="1" dirty="0">
                <a:solidFill>
                  <a:srgbClr val="FF0000"/>
                </a:solidFill>
              </a:rPr>
              <a:t>Préstamos Estatales </a:t>
            </a:r>
            <a:r>
              <a:rPr lang="es-ES" dirty="0"/>
              <a:t>- Usualmente no subsidiados ni basados en necesidad</a:t>
            </a:r>
          </a:p>
          <a:p>
            <a:r>
              <a:rPr lang="es-ES" b="1" u="sng" dirty="0">
                <a:solidFill>
                  <a:srgbClr val="0070C0"/>
                </a:solidFill>
              </a:rPr>
              <a:t>Préstamo B-time de Texas (BOT) </a:t>
            </a:r>
            <a:r>
              <a:rPr lang="es-ES" dirty="0"/>
              <a:t>- 0% de interés; puede perdonarse si se gradúa a tiempo con un promedio B o mejor.</a:t>
            </a:r>
          </a:p>
          <a:p>
            <a:r>
              <a:rPr lang="es-ES" b="1" u="sng" dirty="0">
                <a:solidFill>
                  <a:srgbClr val="0070C0"/>
                </a:solidFill>
              </a:rPr>
              <a:t>Préstamos de acceso a la universidad </a:t>
            </a:r>
            <a:r>
              <a:rPr lang="es-ES" u="sng" dirty="0"/>
              <a:t>(CAL) - www.hhloans.com</a:t>
            </a:r>
          </a:p>
          <a:p>
            <a:r>
              <a:rPr lang="es-ES" u="sng" dirty="0"/>
              <a:t>TAFSA</a:t>
            </a:r>
            <a:r>
              <a:rPr lang="es-ES" dirty="0"/>
              <a:t> (Solicitud de Ayuda Financiera Estatal de Texas)</a:t>
            </a:r>
          </a:p>
          <a:p>
            <a:r>
              <a:rPr lang="es-ES" dirty="0"/>
              <a:t>Si usted es un estudiante extranjero o no ciudadano, puede ser elegible para ser clasificado como residente de Texas para fines de matrícula.</a:t>
            </a:r>
          </a:p>
          <a:p>
            <a:r>
              <a:rPr lang="es-ES" dirty="0"/>
              <a:t>Califica a un estudiante para el estado de Residente de Ayuda Financiera del Estado y se basa en el estudiante, y no en el padre.</a:t>
            </a:r>
            <a:endParaRPr lang="en-US" dirty="0"/>
          </a:p>
        </p:txBody>
      </p:sp>
    </p:spTree>
    <p:extLst>
      <p:ext uri="{BB962C8B-B14F-4D97-AF65-F5344CB8AC3E}">
        <p14:creationId xmlns:p14="http://schemas.microsoft.com/office/powerpoint/2010/main" val="27875241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z="4400" b="1" dirty="0">
                <a:solidFill>
                  <a:srgbClr val="00B050"/>
                </a:solidFill>
              </a:rPr>
              <a:t>Ayuda financiera - Préstamos </a:t>
            </a:r>
            <a:r>
              <a:rPr lang="es-MX" sz="4400" b="1" dirty="0" smtClean="0">
                <a:solidFill>
                  <a:srgbClr val="00B050"/>
                </a:solidFill>
              </a:rPr>
              <a:t>Privados</a:t>
            </a:r>
            <a:endParaRPr lang="en-US" sz="4400" dirty="0"/>
          </a:p>
        </p:txBody>
      </p:sp>
      <p:sp>
        <p:nvSpPr>
          <p:cNvPr id="3" name="Content Placeholder 2"/>
          <p:cNvSpPr>
            <a:spLocks noGrp="1"/>
          </p:cNvSpPr>
          <p:nvPr>
            <p:ph idx="1"/>
          </p:nvPr>
        </p:nvSpPr>
        <p:spPr/>
        <p:txBody>
          <a:bodyPr/>
          <a:lstStyle/>
          <a:p>
            <a:pPr marL="114300" indent="0">
              <a:buNone/>
            </a:pPr>
            <a:r>
              <a:rPr lang="es-ES" b="1" u="sng" dirty="0" smtClean="0">
                <a:solidFill>
                  <a:srgbClr val="FF0000"/>
                </a:solidFill>
                <a:latin typeface="+mj-lt"/>
              </a:rPr>
              <a:t>    Préstamos </a:t>
            </a:r>
            <a:r>
              <a:rPr lang="es-ES" b="1" u="sng" dirty="0">
                <a:solidFill>
                  <a:srgbClr val="FF0000"/>
                </a:solidFill>
                <a:latin typeface="+mj-lt"/>
              </a:rPr>
              <a:t>privados para estudiantes</a:t>
            </a:r>
          </a:p>
          <a:p>
            <a:r>
              <a:rPr lang="es-ES" dirty="0">
                <a:latin typeface="+mj-lt"/>
              </a:rPr>
              <a:t>No subvencionado</a:t>
            </a:r>
          </a:p>
          <a:p>
            <a:r>
              <a:rPr lang="es-ES" dirty="0">
                <a:latin typeface="+mj-lt"/>
              </a:rPr>
              <a:t>Las cooperativas de crédito; Bancos</a:t>
            </a:r>
          </a:p>
          <a:p>
            <a:r>
              <a:rPr lang="es-ES" dirty="0">
                <a:latin typeface="+mj-lt"/>
              </a:rPr>
              <a:t>El padre puede necesitar firmar un préstamo</a:t>
            </a:r>
          </a:p>
          <a:p>
            <a:r>
              <a:rPr lang="es-ES" b="1" u="sng" dirty="0">
                <a:solidFill>
                  <a:srgbClr val="FF0000"/>
                </a:solidFill>
                <a:latin typeface="+mj-lt"/>
              </a:rPr>
              <a:t>Préstamos patrocinados por la universidad</a:t>
            </a:r>
          </a:p>
          <a:p>
            <a:r>
              <a:rPr lang="es-ES" dirty="0">
                <a:latin typeface="+mj-lt"/>
              </a:rPr>
              <a:t>El dinero prestado viene directamente de la universidad</a:t>
            </a:r>
            <a:endParaRPr lang="en-US" dirty="0">
              <a:latin typeface="+mj-lt"/>
            </a:endParaRPr>
          </a:p>
        </p:txBody>
      </p:sp>
    </p:spTree>
    <p:extLst>
      <p:ext uri="{BB962C8B-B14F-4D97-AF65-F5344CB8AC3E}">
        <p14:creationId xmlns:p14="http://schemas.microsoft.com/office/powerpoint/2010/main" val="37845480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z="4400" b="1" dirty="0">
                <a:solidFill>
                  <a:srgbClr val="00B050"/>
                </a:solidFill>
              </a:rPr>
              <a:t>Ayuda financiera - Préstamos Privados</a:t>
            </a:r>
            <a:endParaRPr lang="en-US" sz="4400" dirty="0"/>
          </a:p>
        </p:txBody>
      </p:sp>
      <p:sp>
        <p:nvSpPr>
          <p:cNvPr id="3" name="Content Placeholder 2"/>
          <p:cNvSpPr>
            <a:spLocks noGrp="1"/>
          </p:cNvSpPr>
          <p:nvPr>
            <p:ph idx="1"/>
          </p:nvPr>
        </p:nvSpPr>
        <p:spPr/>
        <p:txBody>
          <a:bodyPr>
            <a:normAutofit fontScale="92500"/>
          </a:bodyPr>
          <a:lstStyle/>
          <a:p>
            <a:r>
              <a:rPr lang="es-ES" sz="2600" b="1" u="sng" dirty="0">
                <a:solidFill>
                  <a:srgbClr val="FF0000"/>
                </a:solidFill>
              </a:rPr>
              <a:t>Otro préstamo: organizaciones privadas y fundaciones</a:t>
            </a:r>
          </a:p>
          <a:p>
            <a:r>
              <a:rPr lang="es-ES" sz="2600" b="1" u="sng" dirty="0">
                <a:solidFill>
                  <a:srgbClr val="0070C0"/>
                </a:solidFill>
              </a:rPr>
              <a:t>Fundación Abe &amp; </a:t>
            </a:r>
            <a:r>
              <a:rPr lang="es-ES" sz="2600" b="1" u="sng" dirty="0" err="1">
                <a:solidFill>
                  <a:srgbClr val="0070C0"/>
                </a:solidFill>
              </a:rPr>
              <a:t>Annie</a:t>
            </a:r>
            <a:r>
              <a:rPr lang="es-ES" sz="2600" b="1" u="sng" dirty="0">
                <a:solidFill>
                  <a:srgbClr val="0070C0"/>
                </a:solidFill>
              </a:rPr>
              <a:t> </a:t>
            </a:r>
            <a:r>
              <a:rPr lang="es-ES" sz="2600" b="1" u="sng" dirty="0" err="1">
                <a:solidFill>
                  <a:srgbClr val="0070C0"/>
                </a:solidFill>
              </a:rPr>
              <a:t>Seibel</a:t>
            </a:r>
            <a:endParaRPr lang="es-ES" sz="2600" b="1" u="sng" dirty="0">
              <a:solidFill>
                <a:srgbClr val="0070C0"/>
              </a:solidFill>
            </a:endParaRPr>
          </a:p>
          <a:p>
            <a:r>
              <a:rPr lang="es-ES" sz="2600" dirty="0"/>
              <a:t>0% de préstamo</a:t>
            </a:r>
          </a:p>
          <a:p>
            <a:r>
              <a:rPr lang="es-ES" sz="2600" dirty="0"/>
              <a:t>No basado en la necesidad</a:t>
            </a:r>
          </a:p>
          <a:p>
            <a:r>
              <a:rPr lang="es-ES" sz="2600" dirty="0"/>
              <a:t>Debe comenzar a pagar de inmediato ($ 50 / mes); tener 7 años después de la graduación para devolverlo. Puede pedir prestado hasta $ 6,000 por año hasta 4 años.</a:t>
            </a:r>
          </a:p>
          <a:p>
            <a:r>
              <a:rPr lang="es-ES" sz="2600" dirty="0"/>
              <a:t>Necesito 2 cofirmantes (que no viven en la misma casa)</a:t>
            </a:r>
          </a:p>
          <a:p>
            <a:r>
              <a:rPr lang="es-ES" sz="2600" b="1" u="sng" dirty="0">
                <a:solidFill>
                  <a:srgbClr val="0070C0"/>
                </a:solidFill>
              </a:rPr>
              <a:t>Compendio de la Fundación </a:t>
            </a:r>
            <a:r>
              <a:rPr lang="es-ES" sz="2600" b="1" u="sng" dirty="0" err="1">
                <a:solidFill>
                  <a:srgbClr val="0070C0"/>
                </a:solidFill>
              </a:rPr>
              <a:t>Minne</a:t>
            </a:r>
            <a:r>
              <a:rPr lang="es-ES" sz="2600" b="1" u="sng" dirty="0">
                <a:solidFill>
                  <a:srgbClr val="0070C0"/>
                </a:solidFill>
              </a:rPr>
              <a:t> Stevens </a:t>
            </a:r>
            <a:r>
              <a:rPr lang="es-ES" sz="2600" b="1" u="sng" dirty="0" err="1">
                <a:solidFill>
                  <a:srgbClr val="0070C0"/>
                </a:solidFill>
              </a:rPr>
              <a:t>Piper</a:t>
            </a:r>
            <a:endParaRPr lang="es-ES" sz="2600" b="1" u="sng" dirty="0">
              <a:solidFill>
                <a:srgbClr val="0070C0"/>
              </a:solidFill>
            </a:endParaRPr>
          </a:p>
          <a:p>
            <a:r>
              <a:rPr lang="es-ES" sz="2600" dirty="0"/>
              <a:t>4% de interés de préstamo</a:t>
            </a:r>
          </a:p>
          <a:p>
            <a:r>
              <a:rPr lang="es-ES" sz="2600" dirty="0"/>
              <a:t>Puede pedir prestado hasta $ 10,000</a:t>
            </a:r>
            <a:endParaRPr lang="en-US" dirty="0"/>
          </a:p>
        </p:txBody>
      </p:sp>
    </p:spTree>
    <p:extLst>
      <p:ext uri="{BB962C8B-B14F-4D97-AF65-F5344CB8AC3E}">
        <p14:creationId xmlns:p14="http://schemas.microsoft.com/office/powerpoint/2010/main" val="15116145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z="4400" b="1" dirty="0">
                <a:solidFill>
                  <a:srgbClr val="00B050"/>
                </a:solidFill>
              </a:rPr>
              <a:t>Ayuda financiera - Préstamos Privados</a:t>
            </a:r>
            <a:endParaRPr lang="en-US" sz="4400" dirty="0"/>
          </a:p>
        </p:txBody>
      </p:sp>
      <p:sp>
        <p:nvSpPr>
          <p:cNvPr id="3" name="Content Placeholder 2"/>
          <p:cNvSpPr>
            <a:spLocks noGrp="1"/>
          </p:cNvSpPr>
          <p:nvPr>
            <p:ph idx="1"/>
          </p:nvPr>
        </p:nvSpPr>
        <p:spPr/>
        <p:txBody>
          <a:bodyPr/>
          <a:lstStyle/>
          <a:p>
            <a:r>
              <a:rPr lang="es-ES" dirty="0">
                <a:latin typeface="+mj-lt"/>
              </a:rPr>
              <a:t>Préstamo de préstamos hipotecarios contra el capital de su casa</a:t>
            </a:r>
          </a:p>
          <a:p>
            <a:endParaRPr lang="es-ES" dirty="0">
              <a:latin typeface="+mj-lt"/>
            </a:endParaRPr>
          </a:p>
          <a:p>
            <a:r>
              <a:rPr lang="es-ES" dirty="0">
                <a:latin typeface="+mj-lt"/>
              </a:rPr>
              <a:t>Los préstamos tienen varios términos de amortización y algunos aplazamientos de oferta.</a:t>
            </a:r>
            <a:endParaRPr lang="en-US" dirty="0">
              <a:latin typeface="+mj-lt"/>
            </a:endParaRPr>
          </a:p>
        </p:txBody>
      </p:sp>
    </p:spTree>
    <p:extLst>
      <p:ext uri="{BB962C8B-B14F-4D97-AF65-F5344CB8AC3E}">
        <p14:creationId xmlns:p14="http://schemas.microsoft.com/office/powerpoint/2010/main" val="36140075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err="1">
                <a:solidFill>
                  <a:srgbClr val="00B050"/>
                </a:solidFill>
              </a:rPr>
              <a:t>Financiamiento</a:t>
            </a:r>
            <a:r>
              <a:rPr lang="en-US" sz="4400" b="1" dirty="0">
                <a:solidFill>
                  <a:srgbClr val="00B050"/>
                </a:solidFill>
              </a:rPr>
              <a:t> </a:t>
            </a:r>
            <a:r>
              <a:rPr lang="en-US" sz="4400" b="1" dirty="0" err="1" smtClean="0">
                <a:solidFill>
                  <a:srgbClr val="00B050"/>
                </a:solidFill>
              </a:rPr>
              <a:t>Universitario</a:t>
            </a:r>
            <a:endParaRPr lang="en-US" sz="4400" b="1" dirty="0">
              <a:solidFill>
                <a:srgbClr val="00B050"/>
              </a:solidFill>
            </a:endParaRPr>
          </a:p>
        </p:txBody>
      </p:sp>
      <p:sp>
        <p:nvSpPr>
          <p:cNvPr id="3" name="Content Placeholder 2"/>
          <p:cNvSpPr>
            <a:spLocks noGrp="1"/>
          </p:cNvSpPr>
          <p:nvPr>
            <p:ph idx="1"/>
          </p:nvPr>
        </p:nvSpPr>
        <p:spPr>
          <a:xfrm>
            <a:off x="457200" y="1219200"/>
            <a:ext cx="7620000" cy="5181600"/>
          </a:xfrm>
        </p:spPr>
        <p:txBody>
          <a:bodyPr>
            <a:normAutofit/>
          </a:bodyPr>
          <a:lstStyle/>
          <a:p>
            <a:pPr marL="114300" indent="0">
              <a:buNone/>
            </a:pPr>
            <a:r>
              <a:rPr lang="es-ES" b="1" dirty="0">
                <a:solidFill>
                  <a:srgbClr val="FF0000"/>
                </a:solidFill>
                <a:latin typeface="Times New Roman" panose="02020603050405020304" pitchFamily="18" charset="0"/>
                <a:cs typeface="Times New Roman" panose="02020603050405020304" pitchFamily="18" charset="0"/>
              </a:rPr>
              <a:t>Planes de ahorro universitario</a:t>
            </a:r>
          </a:p>
          <a:p>
            <a:pPr marL="114300" indent="0">
              <a:buNone/>
            </a:pPr>
            <a:r>
              <a:rPr lang="es-ES" b="1" u="sng" dirty="0">
                <a:solidFill>
                  <a:srgbClr val="00B050"/>
                </a:solidFill>
                <a:latin typeface="Times New Roman" panose="02020603050405020304" pitchFamily="18" charset="0"/>
                <a:cs typeface="Times New Roman" panose="02020603050405020304" pitchFamily="18" charset="0"/>
              </a:rPr>
              <a:t>Texas </a:t>
            </a:r>
            <a:r>
              <a:rPr lang="es-ES" b="1" u="sng" dirty="0" err="1">
                <a:solidFill>
                  <a:srgbClr val="00B050"/>
                </a:solidFill>
                <a:latin typeface="Times New Roman" panose="02020603050405020304" pitchFamily="18" charset="0"/>
                <a:cs typeface="Times New Roman" panose="02020603050405020304" pitchFamily="18" charset="0"/>
              </a:rPr>
              <a:t>Tuition</a:t>
            </a:r>
            <a:r>
              <a:rPr lang="es-ES" b="1" u="sng" dirty="0">
                <a:solidFill>
                  <a:srgbClr val="00B050"/>
                </a:solidFill>
                <a:latin typeface="Times New Roman" panose="02020603050405020304" pitchFamily="18" charset="0"/>
                <a:cs typeface="Times New Roman" panose="02020603050405020304" pitchFamily="18" charset="0"/>
              </a:rPr>
              <a:t> </a:t>
            </a:r>
            <a:r>
              <a:rPr lang="es-ES" b="1" u="sng" dirty="0" err="1">
                <a:solidFill>
                  <a:srgbClr val="00B050"/>
                </a:solidFill>
                <a:latin typeface="Times New Roman" panose="02020603050405020304" pitchFamily="18" charset="0"/>
                <a:cs typeface="Times New Roman" panose="02020603050405020304" pitchFamily="18" charset="0"/>
              </a:rPr>
              <a:t>Promise</a:t>
            </a:r>
            <a:r>
              <a:rPr lang="es-ES" b="1" u="sng" dirty="0">
                <a:solidFill>
                  <a:srgbClr val="00B050"/>
                </a:solidFill>
                <a:latin typeface="Times New Roman" panose="02020603050405020304" pitchFamily="18" charset="0"/>
                <a:cs typeface="Times New Roman" panose="02020603050405020304" pitchFamily="18" charset="0"/>
              </a:rPr>
              <a:t> </a:t>
            </a:r>
            <a:r>
              <a:rPr lang="es-ES" b="1" u="sng" dirty="0" err="1">
                <a:solidFill>
                  <a:srgbClr val="00B050"/>
                </a:solidFill>
                <a:latin typeface="Times New Roman" panose="02020603050405020304" pitchFamily="18" charset="0"/>
                <a:cs typeface="Times New Roman" panose="02020603050405020304" pitchFamily="18" charset="0"/>
              </a:rPr>
              <a:t>Fund</a:t>
            </a:r>
            <a:r>
              <a:rPr lang="es-ES" b="1" u="sng" dirty="0">
                <a:solidFill>
                  <a:srgbClr val="00B050"/>
                </a:solidFill>
                <a:latin typeface="Times New Roman" panose="02020603050405020304" pitchFamily="18" charset="0"/>
                <a:cs typeface="Times New Roman" panose="02020603050405020304" pitchFamily="18" charset="0"/>
              </a:rPr>
              <a:t> </a:t>
            </a:r>
            <a:r>
              <a:rPr lang="es-ES" dirty="0">
                <a:latin typeface="Times New Roman" panose="02020603050405020304" pitchFamily="18" charset="0"/>
                <a:cs typeface="Times New Roman" panose="02020603050405020304" pitchFamily="18" charset="0"/>
              </a:rPr>
              <a:t>- Plan de Matrícula </a:t>
            </a:r>
            <a:r>
              <a:rPr lang="es-ES" dirty="0" smtClean="0">
                <a:latin typeface="Times New Roman" panose="02020603050405020304" pitchFamily="18" charset="0"/>
                <a:cs typeface="Times New Roman" panose="02020603050405020304" pitchFamily="18" charset="0"/>
              </a:rPr>
              <a:t>Pre pagado. Congele </a:t>
            </a:r>
            <a:r>
              <a:rPr lang="es-ES" dirty="0">
                <a:latin typeface="Times New Roman" panose="02020603050405020304" pitchFamily="18" charset="0"/>
                <a:cs typeface="Times New Roman" panose="02020603050405020304" pitchFamily="18" charset="0"/>
              </a:rPr>
              <a:t>las tasas de matrícula de hoy para uso futuro</a:t>
            </a:r>
          </a:p>
          <a:p>
            <a:pPr marL="114300" indent="0">
              <a:buNone/>
            </a:pPr>
            <a:r>
              <a:rPr lang="es-ES" dirty="0">
                <a:latin typeface="Times New Roman" panose="02020603050405020304" pitchFamily="18" charset="0"/>
                <a:cs typeface="Times New Roman" panose="02020603050405020304" pitchFamily="18" charset="0"/>
              </a:rPr>
              <a:t>Plan de ahorro para la universidad de Texas</a:t>
            </a:r>
          </a:p>
          <a:p>
            <a:pPr marL="114300" indent="0">
              <a:buNone/>
            </a:pPr>
            <a:r>
              <a:rPr lang="es-ES" dirty="0">
                <a:latin typeface="Times New Roman" panose="02020603050405020304" pitchFamily="18" charset="0"/>
                <a:cs typeface="Times New Roman" panose="02020603050405020304" pitchFamily="18" charset="0"/>
              </a:rPr>
              <a:t>Plan</a:t>
            </a:r>
            <a:r>
              <a:rPr lang="es-ES" u="sng" dirty="0">
                <a:latin typeface="Times New Roman" panose="02020603050405020304" pitchFamily="18" charset="0"/>
                <a:cs typeface="Times New Roman" panose="02020603050405020304" pitchFamily="18" charset="0"/>
              </a:rPr>
              <a:t> </a:t>
            </a:r>
            <a:r>
              <a:rPr lang="es-ES" u="sng" dirty="0" err="1">
                <a:latin typeface="Times New Roman" panose="02020603050405020304" pitchFamily="18" charset="0"/>
                <a:cs typeface="Times New Roman" panose="02020603050405020304" pitchFamily="18" charset="0"/>
              </a:rPr>
              <a:t>LoneStar</a:t>
            </a:r>
            <a:r>
              <a:rPr lang="es-ES" u="sng" dirty="0">
                <a:latin typeface="Times New Roman" panose="02020603050405020304" pitchFamily="18" charset="0"/>
                <a:cs typeface="Times New Roman" panose="02020603050405020304" pitchFamily="18" charset="0"/>
              </a:rPr>
              <a:t> </a:t>
            </a:r>
            <a:r>
              <a:rPr lang="es-ES" dirty="0">
                <a:latin typeface="Times New Roman" panose="02020603050405020304" pitchFamily="18" charset="0"/>
                <a:cs typeface="Times New Roman" panose="02020603050405020304" pitchFamily="18" charset="0"/>
              </a:rPr>
              <a:t>529 </a:t>
            </a:r>
            <a:r>
              <a:rPr lang="es-ES" dirty="0" smtClean="0">
                <a:latin typeface="Times New Roman" panose="02020603050405020304" pitchFamily="18" charset="0"/>
                <a:cs typeface="Times New Roman" panose="02020603050405020304" pitchFamily="18" charset="0"/>
              </a:rPr>
              <a:t>– </a:t>
            </a:r>
            <a:r>
              <a:rPr lang="es-ES" dirty="0" err="1" smtClean="0">
                <a:latin typeface="Times New Roman" panose="02020603050405020304" pitchFamily="18" charset="0"/>
                <a:cs typeface="Times New Roman" panose="02020603050405020304" pitchFamily="18" charset="0"/>
              </a:rPr>
              <a:t>Vendidio</a:t>
            </a:r>
            <a:r>
              <a:rPr lang="es-ES" dirty="0" smtClean="0">
                <a:latin typeface="Times New Roman" panose="02020603050405020304" pitchFamily="18" charset="0"/>
                <a:cs typeface="Times New Roman" panose="02020603050405020304" pitchFamily="18" charset="0"/>
              </a:rPr>
              <a:t> por el consejero Plan </a:t>
            </a:r>
            <a:r>
              <a:rPr lang="es-ES" dirty="0">
                <a:latin typeface="Times New Roman" panose="02020603050405020304" pitchFamily="18" charset="0"/>
                <a:cs typeface="Times New Roman" panose="02020603050405020304" pitchFamily="18" charset="0"/>
              </a:rPr>
              <a:t>de Ahorros Universitario </a:t>
            </a:r>
          </a:p>
          <a:p>
            <a:pPr marL="114300" indent="0">
              <a:buNone/>
            </a:pPr>
            <a:r>
              <a:rPr lang="es-ES" b="1" u="sng" dirty="0">
                <a:solidFill>
                  <a:srgbClr val="00B050"/>
                </a:solidFill>
                <a:latin typeface="Times New Roman" panose="02020603050405020304" pitchFamily="18" charset="0"/>
                <a:cs typeface="Times New Roman" panose="02020603050405020304" pitchFamily="18" charset="0"/>
              </a:rPr>
              <a:t>Texas Match </a:t>
            </a:r>
            <a:r>
              <a:rPr lang="es-ES" b="1" u="sng" dirty="0" err="1">
                <a:solidFill>
                  <a:srgbClr val="00B050"/>
                </a:solidFill>
                <a:latin typeface="Times New Roman" panose="02020603050405020304" pitchFamily="18" charset="0"/>
                <a:cs typeface="Times New Roman" panose="02020603050405020304" pitchFamily="18" charset="0"/>
              </a:rPr>
              <a:t>the</a:t>
            </a:r>
            <a:r>
              <a:rPr lang="es-ES" b="1" u="sng" dirty="0">
                <a:solidFill>
                  <a:srgbClr val="00B050"/>
                </a:solidFill>
                <a:latin typeface="Times New Roman" panose="02020603050405020304" pitchFamily="18" charset="0"/>
                <a:cs typeface="Times New Roman" panose="02020603050405020304" pitchFamily="18" charset="0"/>
              </a:rPr>
              <a:t> </a:t>
            </a:r>
            <a:r>
              <a:rPr lang="es-ES" b="1" u="sng" dirty="0" err="1">
                <a:solidFill>
                  <a:srgbClr val="00B050"/>
                </a:solidFill>
                <a:latin typeface="Times New Roman" panose="02020603050405020304" pitchFamily="18" charset="0"/>
                <a:cs typeface="Times New Roman" panose="02020603050405020304" pitchFamily="18" charset="0"/>
              </a:rPr>
              <a:t>Promise</a:t>
            </a:r>
            <a:r>
              <a:rPr lang="es-ES" b="1" u="sng" dirty="0">
                <a:solidFill>
                  <a:srgbClr val="00B050"/>
                </a:solidFill>
                <a:latin typeface="Times New Roman" panose="02020603050405020304" pitchFamily="18" charset="0"/>
                <a:cs typeface="Times New Roman" panose="02020603050405020304" pitchFamily="18" charset="0"/>
              </a:rPr>
              <a:t> </a:t>
            </a:r>
            <a:r>
              <a:rPr lang="es-ES" b="1" u="sng" dirty="0" err="1">
                <a:solidFill>
                  <a:srgbClr val="00B050"/>
                </a:solidFill>
                <a:latin typeface="Times New Roman" panose="02020603050405020304" pitchFamily="18" charset="0"/>
                <a:cs typeface="Times New Roman" panose="02020603050405020304" pitchFamily="18" charset="0"/>
              </a:rPr>
              <a:t>Foundation</a:t>
            </a:r>
            <a:r>
              <a:rPr lang="es-ES" b="1" u="sng" dirty="0">
                <a:solidFill>
                  <a:srgbClr val="00B050"/>
                </a:solidFill>
                <a:latin typeface="Times New Roman" panose="02020603050405020304" pitchFamily="18" charset="0"/>
                <a:cs typeface="Times New Roman" panose="02020603050405020304" pitchFamily="18" charset="0"/>
              </a:rPr>
              <a:t> </a:t>
            </a:r>
            <a:r>
              <a:rPr lang="es-ES" dirty="0">
                <a:latin typeface="Times New Roman" panose="02020603050405020304" pitchFamily="18" charset="0"/>
                <a:cs typeface="Times New Roman" panose="02020603050405020304" pitchFamily="18" charset="0"/>
              </a:rPr>
              <a:t>Becas y </a:t>
            </a:r>
            <a:r>
              <a:rPr lang="es-ES" dirty="0" smtClean="0">
                <a:latin typeface="Times New Roman" panose="02020603050405020304" pitchFamily="18" charset="0"/>
                <a:cs typeface="Times New Roman" panose="02020603050405020304" pitchFamily="18" charset="0"/>
              </a:rPr>
              <a:t>subsidios</a:t>
            </a:r>
            <a:endParaRPr lang="es-ES" dirty="0">
              <a:latin typeface="Times New Roman" panose="02020603050405020304" pitchFamily="18" charset="0"/>
              <a:cs typeface="Times New Roman" panose="02020603050405020304" pitchFamily="18" charset="0"/>
            </a:endParaRPr>
          </a:p>
          <a:p>
            <a:pPr marL="114300" indent="0">
              <a:buNone/>
            </a:pPr>
            <a:r>
              <a:rPr lang="es-ES" dirty="0" smtClean="0">
                <a:latin typeface="Times New Roman" panose="02020603050405020304" pitchFamily="18" charset="0"/>
                <a:cs typeface="Times New Roman" panose="02020603050405020304" pitchFamily="18" charset="0"/>
              </a:rPr>
              <a:t>Igualara una porción de sus contribuciones</a:t>
            </a:r>
            <a:endParaRPr lang="es-ES" dirty="0">
              <a:latin typeface="Times New Roman" panose="02020603050405020304" pitchFamily="18" charset="0"/>
              <a:cs typeface="Times New Roman" panose="02020603050405020304" pitchFamily="18" charset="0"/>
            </a:endParaRPr>
          </a:p>
          <a:p>
            <a:pPr marL="114300" indent="0">
              <a:buNone/>
            </a:pPr>
            <a:r>
              <a:rPr lang="es-ES" dirty="0">
                <a:latin typeface="Times New Roman" panose="02020603050405020304" pitchFamily="18" charset="0"/>
                <a:cs typeface="Times New Roman" panose="02020603050405020304" pitchFamily="18" charset="0"/>
              </a:rPr>
              <a:t>Los estudiantes </a:t>
            </a:r>
            <a:r>
              <a:rPr lang="es-ES" dirty="0" smtClean="0">
                <a:latin typeface="Times New Roman" panose="02020603050405020304" pitchFamily="18" charset="0"/>
                <a:cs typeface="Times New Roman" panose="02020603050405020304" pitchFamily="18" charset="0"/>
              </a:rPr>
              <a:t>pueden solicitarlo en 5to-9o </a:t>
            </a:r>
            <a:r>
              <a:rPr lang="es-ES" dirty="0">
                <a:latin typeface="Times New Roman" panose="02020603050405020304" pitchFamily="18" charset="0"/>
                <a:cs typeface="Times New Roman" panose="02020603050405020304" pitchFamily="18" charset="0"/>
              </a:rPr>
              <a:t>grado</a:t>
            </a:r>
          </a:p>
          <a:p>
            <a:pPr marL="114300" indent="0">
              <a:buNone/>
            </a:pPr>
            <a:r>
              <a:rPr lang="es-ES" b="1" u="sng" dirty="0">
                <a:solidFill>
                  <a:srgbClr val="00B050"/>
                </a:solidFill>
                <a:latin typeface="Times New Roman" panose="02020603050405020304" pitchFamily="18" charset="0"/>
                <a:cs typeface="Times New Roman" panose="02020603050405020304" pitchFamily="18" charset="0"/>
              </a:rPr>
              <a:t>Texas ABLE </a:t>
            </a:r>
            <a:r>
              <a:rPr lang="es-ES" b="1" u="sng" dirty="0" err="1">
                <a:solidFill>
                  <a:srgbClr val="00B050"/>
                </a:solidFill>
                <a:latin typeface="Times New Roman" panose="02020603050405020304" pitchFamily="18" charset="0"/>
                <a:cs typeface="Times New Roman" panose="02020603050405020304" pitchFamily="18" charset="0"/>
              </a:rPr>
              <a:t>Program</a:t>
            </a:r>
            <a:r>
              <a:rPr lang="es-ES" b="1" u="sng" dirty="0">
                <a:solidFill>
                  <a:srgbClr val="00B050"/>
                </a:solidFill>
                <a:latin typeface="Times New Roman" panose="02020603050405020304" pitchFamily="18" charset="0"/>
                <a:cs typeface="Times New Roman" panose="02020603050405020304" pitchFamily="18" charset="0"/>
              </a:rPr>
              <a:t> 529A </a:t>
            </a:r>
            <a:r>
              <a:rPr lang="es-ES" dirty="0" smtClean="0">
                <a:latin typeface="Times New Roman" panose="02020603050405020304" pitchFamily="18" charset="0"/>
                <a:cs typeface="Times New Roman" panose="02020603050405020304" pitchFamily="18" charset="0"/>
              </a:rPr>
              <a:t>– Próximamente en </a:t>
            </a:r>
            <a:r>
              <a:rPr lang="es-ES" dirty="0">
                <a:latin typeface="Times New Roman" panose="02020603050405020304" pitchFamily="18" charset="0"/>
                <a:cs typeface="Times New Roman" panose="02020603050405020304" pitchFamily="18" charset="0"/>
              </a:rPr>
              <a:t>Texas</a:t>
            </a:r>
          </a:p>
          <a:p>
            <a:pPr marL="114300" indent="0">
              <a:buNone/>
            </a:pPr>
            <a:r>
              <a:rPr lang="es-ES" dirty="0">
                <a:latin typeface="Times New Roman" panose="02020603050405020304" pitchFamily="18" charset="0"/>
                <a:cs typeface="Times New Roman" panose="02020603050405020304" pitchFamily="18" charset="0"/>
              </a:rPr>
              <a:t>Programa de ahorro para personas con discapacidades</a:t>
            </a:r>
          </a:p>
          <a:p>
            <a:pPr lvl="1"/>
            <a:endParaRPr lang="en-US" dirty="0"/>
          </a:p>
        </p:txBody>
      </p:sp>
    </p:spTree>
    <p:extLst>
      <p:ext uri="{BB962C8B-B14F-4D97-AF65-F5344CB8AC3E}">
        <p14:creationId xmlns:p14="http://schemas.microsoft.com/office/powerpoint/2010/main" val="217101033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smtClean="0">
                <a:solidFill>
                  <a:srgbClr val="FF0000"/>
                </a:solidFill>
              </a:rPr>
              <a:t>Sitios Web Útiles</a:t>
            </a:r>
            <a:endParaRPr lang="es-MX" b="1"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s-ES" sz="2100" dirty="0">
                <a:latin typeface="+mj-lt"/>
              </a:rPr>
              <a:t>www.Collegeforalltexans.com</a:t>
            </a:r>
          </a:p>
          <a:p>
            <a:r>
              <a:rPr lang="es-ES" sz="2100" dirty="0">
                <a:latin typeface="+mj-lt"/>
              </a:rPr>
              <a:t>www.Everychanceeverytexan.org</a:t>
            </a:r>
          </a:p>
          <a:p>
            <a:r>
              <a:rPr lang="es-ES" sz="2100" dirty="0">
                <a:latin typeface="+mj-lt"/>
              </a:rPr>
              <a:t>Google: programas de subvenciones estatales</a:t>
            </a:r>
          </a:p>
          <a:p>
            <a:r>
              <a:rPr lang="es-ES" sz="2100" dirty="0">
                <a:latin typeface="+mj-lt"/>
              </a:rPr>
              <a:t>www.scholarshipmonkey.com</a:t>
            </a:r>
          </a:p>
          <a:p>
            <a:r>
              <a:rPr lang="es-ES" sz="2100" dirty="0">
                <a:latin typeface="+mj-lt"/>
              </a:rPr>
              <a:t>www.unigo.com</a:t>
            </a:r>
          </a:p>
          <a:p>
            <a:r>
              <a:rPr lang="es-ES" sz="2100" dirty="0">
                <a:latin typeface="+mj-lt"/>
              </a:rPr>
              <a:t>www.Achievetexas.org</a:t>
            </a:r>
          </a:p>
          <a:p>
            <a:r>
              <a:rPr lang="es-ES" sz="2100" dirty="0">
                <a:latin typeface="+mj-lt"/>
              </a:rPr>
              <a:t>Becas</a:t>
            </a:r>
          </a:p>
          <a:p>
            <a:r>
              <a:rPr lang="es-ES" sz="2100" dirty="0" err="1">
                <a:latin typeface="+mj-lt"/>
              </a:rPr>
              <a:t>Fastweb</a:t>
            </a:r>
            <a:endParaRPr lang="es-ES" sz="2100" dirty="0">
              <a:latin typeface="+mj-lt"/>
            </a:endParaRPr>
          </a:p>
          <a:p>
            <a:r>
              <a:rPr lang="es-ES" sz="2100" dirty="0" err="1">
                <a:latin typeface="+mj-lt"/>
              </a:rPr>
              <a:t>ScholarSpot</a:t>
            </a:r>
            <a:endParaRPr lang="es-ES" sz="2100" dirty="0">
              <a:latin typeface="+mj-lt"/>
            </a:endParaRPr>
          </a:p>
          <a:p>
            <a:r>
              <a:rPr lang="es-ES" sz="2100" dirty="0" err="1">
                <a:latin typeface="+mj-lt"/>
              </a:rPr>
              <a:t>ScholarSpot</a:t>
            </a:r>
            <a:r>
              <a:rPr lang="es-ES" sz="2100" dirty="0">
                <a:latin typeface="+mj-lt"/>
              </a:rPr>
              <a:t> es su fuente para llegar a su próximo nivel en educación. Padres, maestros, consejeros y entrenadores de estudiantes que se dirigen a la universidad: regístrese para recibir </a:t>
            </a:r>
            <a:r>
              <a:rPr lang="es-ES" sz="2100" dirty="0" err="1">
                <a:latin typeface="+mj-lt"/>
              </a:rPr>
              <a:t>ScholarSpot</a:t>
            </a:r>
            <a:r>
              <a:rPr lang="es-ES" sz="2100" dirty="0">
                <a:latin typeface="+mj-lt"/>
              </a:rPr>
              <a:t> en su casilla de correo electrónico.</a:t>
            </a:r>
          </a:p>
          <a:p>
            <a:r>
              <a:rPr lang="es-ES" sz="2100" dirty="0">
                <a:latin typeface="+mj-lt"/>
              </a:rPr>
              <a:t>Scholarsspot.com</a:t>
            </a:r>
          </a:p>
          <a:p>
            <a:r>
              <a:rPr lang="es-ES" sz="2100" dirty="0">
                <a:latin typeface="+mj-lt"/>
              </a:rPr>
              <a:t>Fortbendisd.com</a:t>
            </a:r>
          </a:p>
          <a:p>
            <a:r>
              <a:rPr lang="es-ES" sz="2100" dirty="0">
                <a:latin typeface="+mj-lt"/>
              </a:rPr>
              <a:t>Departamentos</a:t>
            </a:r>
          </a:p>
          <a:p>
            <a:r>
              <a:rPr lang="es-ES" sz="2100" dirty="0">
                <a:latin typeface="+mj-lt"/>
              </a:rPr>
              <a:t>Asesoramiento y preparación postsecundaria</a:t>
            </a:r>
          </a:p>
          <a:p>
            <a:endParaRPr lang="en-US" dirty="0"/>
          </a:p>
        </p:txBody>
      </p:sp>
    </p:spTree>
    <p:extLst>
      <p:ext uri="{BB962C8B-B14F-4D97-AF65-F5344CB8AC3E}">
        <p14:creationId xmlns:p14="http://schemas.microsoft.com/office/powerpoint/2010/main" val="29624353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Informacion</a:t>
            </a:r>
            <a:r>
              <a:rPr lang="en-US" dirty="0" smtClean="0"/>
              <a:t> </a:t>
            </a:r>
            <a:r>
              <a:rPr lang="en-US" dirty="0" err="1" smtClean="0"/>
              <a:t>sobre</a:t>
            </a:r>
            <a:r>
              <a:rPr lang="en-US" dirty="0" smtClean="0"/>
              <a:t> las Carreras</a:t>
            </a:r>
            <a:endParaRPr lang="en-US" dirty="0"/>
          </a:p>
        </p:txBody>
      </p:sp>
      <p:sp>
        <p:nvSpPr>
          <p:cNvPr id="3" name="Content Placeholder 2"/>
          <p:cNvSpPr>
            <a:spLocks noGrp="1"/>
          </p:cNvSpPr>
          <p:nvPr>
            <p:ph idx="1"/>
          </p:nvPr>
        </p:nvSpPr>
        <p:spPr/>
        <p:txBody>
          <a:bodyPr/>
          <a:lstStyle/>
          <a:p>
            <a:r>
              <a:rPr lang="es-ES" dirty="0"/>
              <a:t>Sitio web del consejero</a:t>
            </a:r>
          </a:p>
          <a:p>
            <a:pPr marL="114300" indent="0">
              <a:buNone/>
            </a:pPr>
            <a:r>
              <a:rPr lang="es-ES" dirty="0"/>
              <a:t>FBISD - Escuela - Estudiantes y padres - Consejería - Recursos</a:t>
            </a:r>
          </a:p>
          <a:p>
            <a:pPr marL="114300" indent="0">
              <a:buNone/>
            </a:pPr>
            <a:r>
              <a:rPr lang="es-ES" b="1" u="sng" dirty="0"/>
              <a:t>Recursos</a:t>
            </a:r>
          </a:p>
          <a:p>
            <a:r>
              <a:rPr lang="es-ES" dirty="0" smtClean="0"/>
              <a:t>Enlace a la presentación sobre las Carreras y la Universidad</a:t>
            </a:r>
            <a:endParaRPr lang="es-ES" dirty="0"/>
          </a:p>
          <a:p>
            <a:r>
              <a:rPr lang="es-ES" dirty="0"/>
              <a:t>Videos cortos de carrera en inglés y español</a:t>
            </a:r>
          </a:p>
          <a:p>
            <a:r>
              <a:rPr lang="es-ES" dirty="0"/>
              <a:t>Tipos de personalidad</a:t>
            </a:r>
          </a:p>
          <a:p>
            <a:r>
              <a:rPr lang="es-ES" dirty="0"/>
              <a:t>Calculadora de Salarios</a:t>
            </a:r>
          </a:p>
          <a:p>
            <a:r>
              <a:rPr lang="es-ES" dirty="0"/>
              <a:t>Exploración de carrera</a:t>
            </a:r>
          </a:p>
          <a:p>
            <a:r>
              <a:rPr lang="es-ES" dirty="0"/>
              <a:t>Evaluación de habilidades</a:t>
            </a:r>
          </a:p>
          <a:p>
            <a:r>
              <a:rPr lang="es-ES" dirty="0"/>
              <a:t>Ayuda Financiera - FAFSA</a:t>
            </a:r>
            <a:endParaRPr lang="en-US" dirty="0"/>
          </a:p>
        </p:txBody>
      </p:sp>
    </p:spTree>
    <p:extLst>
      <p:ext uri="{BB962C8B-B14F-4D97-AF65-F5344CB8AC3E}">
        <p14:creationId xmlns:p14="http://schemas.microsoft.com/office/powerpoint/2010/main" val="2764752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Recursos</a:t>
            </a:r>
            <a:endParaRPr lang="en-US" dirty="0"/>
          </a:p>
        </p:txBody>
      </p:sp>
      <p:sp>
        <p:nvSpPr>
          <p:cNvPr id="3" name="Content Placeholder 2"/>
          <p:cNvSpPr>
            <a:spLocks noGrp="1"/>
          </p:cNvSpPr>
          <p:nvPr>
            <p:ph idx="1"/>
          </p:nvPr>
        </p:nvSpPr>
        <p:spPr/>
        <p:txBody>
          <a:bodyPr/>
          <a:lstStyle/>
          <a:p>
            <a:r>
              <a:rPr lang="es-ES" dirty="0">
                <a:latin typeface="+mj-lt"/>
              </a:rPr>
              <a:t>Sitio web de FBISD - Departamentos de Consejería y Preparación Post Secundaria y Académicos Avanzados</a:t>
            </a:r>
          </a:p>
          <a:p>
            <a:r>
              <a:rPr lang="es-ES" dirty="0">
                <a:latin typeface="+mj-lt"/>
              </a:rPr>
              <a:t>Guía del Congreso de 2016: admisión a las Academias de Servicio de EE. UU.</a:t>
            </a:r>
          </a:p>
          <a:p>
            <a:r>
              <a:rPr lang="es-ES" dirty="0">
                <a:latin typeface="+mj-lt"/>
              </a:rPr>
              <a:t>Universidad del Valle de Utah - Brent </a:t>
            </a:r>
            <a:r>
              <a:rPr lang="es-ES" dirty="0" err="1">
                <a:latin typeface="+mj-lt"/>
              </a:rPr>
              <a:t>Burnham</a:t>
            </a:r>
            <a:endParaRPr lang="es-ES" dirty="0">
              <a:latin typeface="+mj-lt"/>
            </a:endParaRPr>
          </a:p>
          <a:p>
            <a:r>
              <a:rPr lang="es-ES" dirty="0" err="1">
                <a:latin typeface="+mj-lt"/>
              </a:rPr>
              <a:t>CollegeBoard</a:t>
            </a:r>
            <a:r>
              <a:rPr lang="es-ES" dirty="0">
                <a:latin typeface="+mj-lt"/>
              </a:rPr>
              <a:t> </a:t>
            </a:r>
            <a:r>
              <a:rPr lang="es-ES" dirty="0" err="1">
                <a:latin typeface="+mj-lt"/>
              </a:rPr>
              <a:t>Advocacy</a:t>
            </a:r>
            <a:r>
              <a:rPr lang="es-ES" dirty="0">
                <a:latin typeface="+mj-lt"/>
              </a:rPr>
              <a:t> &amp; </a:t>
            </a:r>
            <a:r>
              <a:rPr lang="es-ES" dirty="0" err="1">
                <a:latin typeface="+mj-lt"/>
              </a:rPr>
              <a:t>Policy</a:t>
            </a:r>
            <a:r>
              <a:rPr lang="es-ES" dirty="0">
                <a:latin typeface="+mj-lt"/>
              </a:rPr>
              <a:t> Center</a:t>
            </a:r>
          </a:p>
          <a:p>
            <a:r>
              <a:rPr lang="es-ES" dirty="0">
                <a:latin typeface="+mj-lt"/>
              </a:rPr>
              <a:t>Virginia </a:t>
            </a:r>
            <a:r>
              <a:rPr lang="es-ES" dirty="0" err="1">
                <a:latin typeface="+mj-lt"/>
              </a:rPr>
              <a:t>Career</a:t>
            </a:r>
            <a:r>
              <a:rPr lang="es-ES" dirty="0">
                <a:latin typeface="+mj-lt"/>
              </a:rPr>
              <a:t> VIEW / Virginia </a:t>
            </a:r>
            <a:r>
              <a:rPr lang="es-ES" dirty="0" err="1">
                <a:latin typeface="+mj-lt"/>
              </a:rPr>
              <a:t>Tech</a:t>
            </a:r>
            <a:r>
              <a:rPr lang="es-ES" dirty="0">
                <a:latin typeface="+mj-lt"/>
              </a:rPr>
              <a:t> / Escuela de Educación; </a:t>
            </a:r>
            <a:r>
              <a:rPr lang="es-ES" dirty="0">
                <a:solidFill>
                  <a:srgbClr val="D09E00"/>
                </a:solidFill>
                <a:latin typeface="+mj-lt"/>
              </a:rPr>
              <a:t>info@vaview.org</a:t>
            </a:r>
          </a:p>
          <a:p>
            <a:r>
              <a:rPr lang="es-ES" dirty="0">
                <a:latin typeface="+mj-lt"/>
              </a:rPr>
              <a:t>Departamento de Estadísticas Laborales de EE. UU.</a:t>
            </a:r>
            <a:endParaRPr lang="en-US" dirty="0">
              <a:latin typeface="+mj-lt"/>
            </a:endParaRPr>
          </a:p>
        </p:txBody>
      </p:sp>
    </p:spTree>
    <p:extLst>
      <p:ext uri="{BB962C8B-B14F-4D97-AF65-F5344CB8AC3E}">
        <p14:creationId xmlns:p14="http://schemas.microsoft.com/office/powerpoint/2010/main" val="28082684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6192</TotalTime>
  <Words>7856</Words>
  <Application>Microsoft Office PowerPoint</Application>
  <PresentationFormat>On-screen Show (4:3)</PresentationFormat>
  <Paragraphs>815</Paragraphs>
  <Slides>97</Slides>
  <Notes>15</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Calibri</vt:lpstr>
      <vt:lpstr>Cambria</vt:lpstr>
      <vt:lpstr>Clarendon BT</vt:lpstr>
      <vt:lpstr>Cooper Black</vt:lpstr>
      <vt:lpstr>Copperplate Gothic Light</vt:lpstr>
      <vt:lpstr>Lucida Bright</vt:lpstr>
      <vt:lpstr>Times New Roman</vt:lpstr>
      <vt:lpstr>Wingdings</vt:lpstr>
      <vt:lpstr>Adjacency</vt:lpstr>
      <vt:lpstr>PowerPoint Presentation</vt:lpstr>
      <vt:lpstr>Este taller lo informara sobre:</vt:lpstr>
      <vt:lpstr>¿Qué tipo de estudiantes queremos que salgan de nuestras escuelas?</vt:lpstr>
      <vt:lpstr>FBISD Perfil de un Graduado</vt:lpstr>
      <vt:lpstr>FBISD Perfil de un Graduado</vt:lpstr>
      <vt:lpstr>Listo para la Universidad </vt:lpstr>
      <vt:lpstr>Listo para la Universidad </vt:lpstr>
      <vt:lpstr>Habilidades Duras</vt:lpstr>
      <vt:lpstr>Habilidades Blandas</vt:lpstr>
      <vt:lpstr>¿Por qué las habilidades blandas son importantes para el éxito profesional?</vt:lpstr>
      <vt:lpstr>Habilidades suaves importantes para el éxito profesional</vt:lpstr>
      <vt:lpstr>K-6 Componentes clave de preparación universitaria y profesional</vt:lpstr>
      <vt:lpstr>Aspiraciones Universitarias. </vt:lpstr>
      <vt:lpstr>Planes Académicos</vt:lpstr>
      <vt:lpstr>Enriquecimiento y compromiso extra curricular</vt:lpstr>
      <vt:lpstr>Exploración y Selección Universitaria y Profesional</vt:lpstr>
      <vt:lpstr>Evaluaciones universitarias y profesionales</vt:lpstr>
      <vt:lpstr>Planificación de asequibilidad de la universidad</vt:lpstr>
      <vt:lpstr>¿Por qué la preparación universitaria y profesional en la escuela primaria?</vt:lpstr>
      <vt:lpstr>8 de cada 10 empleos en la próxima década</vt:lpstr>
      <vt:lpstr>PowerPoint Presentation</vt:lpstr>
      <vt:lpstr>Habrá 55 millones de puestos de trabajo en la economía hasta 2020.</vt:lpstr>
      <vt:lpstr>Estudios de la Universidad de Georgetown</vt:lpstr>
      <vt:lpstr>28% de estudiantes de primer año de la universidad que tomaron el ACT</vt:lpstr>
      <vt:lpstr>Razones principales por las que los estudiantes abandonan la universidad</vt:lpstr>
      <vt:lpstr>Expectativa</vt:lpstr>
      <vt:lpstr>Escuelas Primarias  crean conciencia temprana, conocimiento y habilidades que sientan las bases para el rigor académico y el desarrollo social necesarios para la preparación universitaria y profesional.</vt:lpstr>
      <vt:lpstr>Guía de padres para la preparación universitaria y profesional</vt:lpstr>
      <vt:lpstr>Guía de padres para la preparación universitaria y profesional</vt:lpstr>
      <vt:lpstr>Guía de padres para la preparación universitaria y profesional</vt:lpstr>
      <vt:lpstr>Planes de graduación</vt:lpstr>
      <vt:lpstr>Resumen del programa de graduación de la fundación</vt:lpstr>
      <vt:lpstr>Nivel de Logros Distinguido</vt:lpstr>
      <vt:lpstr>PowerPoint Presentation</vt:lpstr>
      <vt:lpstr>PowerPoint Presentation</vt:lpstr>
      <vt:lpstr>Programas de Estudio</vt:lpstr>
      <vt:lpstr>Programa “AVID”</vt:lpstr>
      <vt:lpstr>Doble Crédito</vt:lpstr>
      <vt:lpstr>Doble Crédito</vt:lpstr>
      <vt:lpstr>Cursos Avanzados y Pre-Avanzados (AP o Pre-AP)</vt:lpstr>
      <vt:lpstr> Cursos AP</vt:lpstr>
      <vt:lpstr>Naviance</vt:lpstr>
      <vt:lpstr>Política de calificación ponderada</vt:lpstr>
      <vt:lpstr>Sistema de Calcificationes de la Preparatoria</vt:lpstr>
      <vt:lpstr>Cursos exentos de GPA</vt:lpstr>
      <vt:lpstr>Conexión Familiar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pilares de preparación universitaria y profesional</vt:lpstr>
      <vt:lpstr>5 pilares de preparación universitaria y profesional</vt:lpstr>
      <vt:lpstr>5 pilares de preparación universitaria y profesional</vt:lpstr>
      <vt:lpstr>5 pilares de preparación universitaria y profesional</vt:lpstr>
      <vt:lpstr>Preparación profesional</vt:lpstr>
      <vt:lpstr> Educación Profesional y Técnica (CTE)  </vt:lpstr>
      <vt:lpstr> Educación Profesional y Técnica (CTE)  </vt:lpstr>
      <vt:lpstr>Nueva instalación CTE</vt:lpstr>
      <vt:lpstr>Nueva instalación CTE</vt:lpstr>
      <vt:lpstr>PowerPoint Presentation</vt:lpstr>
      <vt:lpstr>PowerPoint Presentation</vt:lpstr>
      <vt:lpstr>PowerPoint Presentation</vt:lpstr>
      <vt:lpstr>Militares</vt:lpstr>
      <vt:lpstr>Cinco academias para considerar:                      Fuerza Aérea, Guardacostas, Marina Mercante, Naval y West Point</vt:lpstr>
      <vt:lpstr>Requerimientos Básicos</vt:lpstr>
      <vt:lpstr>Proceso de evaluación</vt:lpstr>
      <vt:lpstr>Proceso de Evaluación</vt:lpstr>
      <vt:lpstr>Estoy en 11vo grado en la preparatoria...                    ¿Cuál es el siguiente paso?</vt:lpstr>
      <vt:lpstr>Pensamientos Finales </vt:lpstr>
      <vt:lpstr>Militar</vt:lpstr>
      <vt:lpstr>5 pilares de preparación universitaria y profesional</vt:lpstr>
      <vt:lpstr>5 pilares de preparación universitaria y profesional</vt:lpstr>
      <vt:lpstr>Preparación Financiera</vt:lpstr>
      <vt:lpstr>Pagar por la Universidad y Ayuda Financiera</vt:lpstr>
      <vt:lpstr>Pagar por la Universidad y Ayuda Financiera</vt:lpstr>
      <vt:lpstr>Ayuda Financiera</vt:lpstr>
      <vt:lpstr>Becas</vt:lpstr>
      <vt:lpstr>Plan de ahorro para la Universidad</vt:lpstr>
      <vt:lpstr>Ayuda financiera - Préstamos federales</vt:lpstr>
      <vt:lpstr>Ayuda financiera - Préstamos federales</vt:lpstr>
      <vt:lpstr>Ayuda financiera - Préstamos federales</vt:lpstr>
      <vt:lpstr>Ayuda financiera - Préstamos Statales</vt:lpstr>
      <vt:lpstr>Ayuda financiera - Préstamos Privados</vt:lpstr>
      <vt:lpstr>Ayuda financiera - Préstamos Privados</vt:lpstr>
      <vt:lpstr>Ayuda financiera - Préstamos Privados</vt:lpstr>
      <vt:lpstr>Financiamiento Universitario</vt:lpstr>
      <vt:lpstr>Sitios Web Útiles</vt:lpstr>
      <vt:lpstr>Informacion sobre las Carreras</vt:lpstr>
      <vt:lpstr>Recursos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AVID</dc:title>
  <dc:creator>Karen Powell</dc:creator>
  <cp:lastModifiedBy>Powell, Karen</cp:lastModifiedBy>
  <cp:revision>283</cp:revision>
  <cp:lastPrinted>2017-05-23T15:33:25Z</cp:lastPrinted>
  <dcterms:created xsi:type="dcterms:W3CDTF">2017-04-30T19:18:07Z</dcterms:created>
  <dcterms:modified xsi:type="dcterms:W3CDTF">2019-04-11T19:20:47Z</dcterms:modified>
</cp:coreProperties>
</file>